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sldIdLst>
    <p:sldId id="275" r:id="rId2"/>
    <p:sldId id="258" r:id="rId3"/>
    <p:sldId id="286" r:id="rId4"/>
    <p:sldId id="287" r:id="rId5"/>
    <p:sldId id="288" r:id="rId6"/>
    <p:sldId id="289" r:id="rId7"/>
    <p:sldId id="290" r:id="rId8"/>
    <p:sldId id="292" r:id="rId9"/>
    <p:sldId id="293" r:id="rId10"/>
    <p:sldId id="296" r:id="rId11"/>
    <p:sldId id="300" r:id="rId12"/>
    <p:sldId id="301" r:id="rId13"/>
    <p:sldId id="302" r:id="rId14"/>
    <p:sldId id="297" r:id="rId15"/>
    <p:sldId id="298" r:id="rId16"/>
    <p:sldId id="294" r:id="rId17"/>
    <p:sldId id="295" r:id="rId18"/>
    <p:sldId id="304" r:id="rId19"/>
    <p:sldId id="299" r:id="rId20"/>
    <p:sldId id="305" r:id="rId21"/>
    <p:sldId id="306" r:id="rId22"/>
    <p:sldId id="310" r:id="rId23"/>
    <p:sldId id="307" r:id="rId24"/>
    <p:sldId id="308" r:id="rId25"/>
    <p:sldId id="309" r:id="rId26"/>
    <p:sldId id="31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296"/>
  </p:normalViewPr>
  <p:slideViewPr>
    <p:cSldViewPr snapToGrid="0" snapToObjects="1">
      <p:cViewPr varScale="1">
        <p:scale>
          <a:sx n="96" d="100"/>
          <a:sy n="96" d="100"/>
        </p:scale>
        <p:origin x="150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A7857-0EA0-FC40-AC06-262848262FA9}" type="datetimeFigureOut">
              <a:rPr lang="en-US" smtClean="0"/>
              <a:t>1/19/2024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5E403-607E-0342-A3D4-2040D4D3549F}" type="slidenum">
              <a:rPr lang="en-US" smtClean="0"/>
              <a:t>‹#›</a:t>
            </a:fld>
            <a:endParaRPr lang="en-US" dirty="0"/>
          </a:p>
        </p:txBody>
      </p:sp>
    </p:spTree>
    <p:extLst>
      <p:ext uri="{BB962C8B-B14F-4D97-AF65-F5344CB8AC3E}">
        <p14:creationId xmlns:p14="http://schemas.microsoft.com/office/powerpoint/2010/main" val="1066858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C44485A-DD6F-2545-93B0-A6CAED703204}"/>
              </a:ext>
            </a:extLst>
          </p:cNvPr>
          <p:cNvPicPr>
            <a:picLocks noChangeAspect="1"/>
          </p:cNvPicPr>
          <p:nvPr userDrawn="1"/>
        </p:nvPicPr>
        <p:blipFill>
          <a:blip r:embed="rId2"/>
          <a:stretch>
            <a:fillRect/>
          </a:stretch>
        </p:blipFill>
        <p:spPr>
          <a:xfrm>
            <a:off x="0" y="1849582"/>
            <a:ext cx="9144000" cy="500955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E80586B8-6E59-C04F-9CBF-0893E1AEDDC7}"/>
              </a:ext>
            </a:extLst>
          </p:cNvPr>
          <p:cNvPicPr>
            <a:picLocks noChangeAspect="1"/>
          </p:cNvPicPr>
          <p:nvPr userDrawn="1"/>
        </p:nvPicPr>
        <p:blipFill>
          <a:blip r:embed="rId3"/>
          <a:stretch>
            <a:fillRect/>
          </a:stretch>
        </p:blipFill>
        <p:spPr>
          <a:xfrm>
            <a:off x="918937" y="533398"/>
            <a:ext cx="3341344" cy="859971"/>
          </a:xfrm>
          <a:prstGeom prst="rect">
            <a:avLst/>
          </a:prstGeom>
        </p:spPr>
      </p:pic>
      <p:sp>
        <p:nvSpPr>
          <p:cNvPr id="2" name="Title 1"/>
          <p:cNvSpPr>
            <a:spLocks noGrp="1"/>
          </p:cNvSpPr>
          <p:nvPr>
            <p:ph type="ctrTitle" hasCustomPrompt="1"/>
          </p:nvPr>
        </p:nvSpPr>
        <p:spPr>
          <a:xfrm>
            <a:off x="811777" y="2476982"/>
            <a:ext cx="6399252" cy="2646229"/>
          </a:xfrm>
        </p:spPr>
        <p:txBody>
          <a:bodyPr anchor="b"/>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11776" y="5212290"/>
            <a:ext cx="6399252" cy="998021"/>
          </a:xfrm>
        </p:spPr>
        <p:txBody>
          <a:bodyPr/>
          <a:lstStyle>
            <a:lvl1pPr marL="0" indent="0" algn="l">
              <a:lnSpc>
                <a:spcPct val="100000"/>
              </a:lnSpc>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193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C0B70BFE-D5B7-504D-B59D-24A26B2A0396}" type="slidenum">
              <a:rPr lang="en-US" smtClean="0"/>
              <a:t>‹#›</a:t>
            </a:fld>
            <a:endParaRPr lang="en-US" dirty="0"/>
          </a:p>
        </p:txBody>
      </p:sp>
      <p:sp>
        <p:nvSpPr>
          <p:cNvPr id="6" name="Text Placeholder 7">
            <a:extLst>
              <a:ext uri="{FF2B5EF4-FFF2-40B4-BE49-F238E27FC236}">
                <a16:creationId xmlns:a16="http://schemas.microsoft.com/office/drawing/2014/main" id="{05940B7D-055A-244D-85AB-6E3DD6FE9FCD}"/>
              </a:ext>
            </a:extLst>
          </p:cNvPr>
          <p:cNvSpPr>
            <a:spLocks noGrp="1"/>
          </p:cNvSpPr>
          <p:nvPr>
            <p:ph type="body" sz="quarter" idx="13" hasCustomPrompt="1"/>
          </p:nvPr>
        </p:nvSpPr>
        <p:spPr>
          <a:xfrm>
            <a:off x="801383" y="624725"/>
            <a:ext cx="7713965" cy="204787"/>
          </a:xfrm>
        </p:spPr>
        <p:txBody>
          <a:bodyPr tIns="0" bIns="0">
            <a:noAutofit/>
          </a:bodyPr>
          <a:lstStyle>
            <a:lvl1pPr marL="0" indent="0">
              <a:buNone/>
              <a:defRPr sz="1200" b="1" spc="50" baseline="0">
                <a:solidFill>
                  <a:schemeClr val="accent1"/>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dirty="0"/>
              <a:t>CLICK TO EDIT MASTER TEXT STYLES</a:t>
            </a:r>
          </a:p>
        </p:txBody>
      </p:sp>
    </p:spTree>
    <p:extLst>
      <p:ext uri="{BB962C8B-B14F-4D97-AF65-F5344CB8AC3E}">
        <p14:creationId xmlns:p14="http://schemas.microsoft.com/office/powerpoint/2010/main" val="750017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0B70BFE-D5B7-504D-B59D-24A26B2A0396}" type="slidenum">
              <a:rPr lang="en-US" smtClean="0"/>
              <a:t>‹#›</a:t>
            </a:fld>
            <a:endParaRPr lang="en-US" dirty="0"/>
          </a:p>
        </p:txBody>
      </p:sp>
      <p:sp>
        <p:nvSpPr>
          <p:cNvPr id="2" name="Rectangle 1">
            <a:extLst>
              <a:ext uri="{FF2B5EF4-FFF2-40B4-BE49-F238E27FC236}">
                <a16:creationId xmlns:a16="http://schemas.microsoft.com/office/drawing/2014/main" id="{F47020DF-76B8-FA4F-B3EE-F6DD52253416}"/>
              </a:ext>
            </a:extLst>
          </p:cNvPr>
          <p:cNvSpPr/>
          <p:nvPr userDrawn="1"/>
        </p:nvSpPr>
        <p:spPr>
          <a:xfrm>
            <a:off x="0" y="6164494"/>
            <a:ext cx="9144000" cy="693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9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Patter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CB5F57E-CF44-6E4F-B8CF-6E07B85A53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C0B70BFE-D5B7-504D-B59D-24A26B2A0396}" type="slidenum">
              <a:rPr lang="en-US" smtClean="0"/>
              <a:pPr/>
              <a:t>‹#›</a:t>
            </a:fld>
            <a:endParaRPr lang="en-US" dirty="0"/>
          </a:p>
        </p:txBody>
      </p:sp>
      <p:sp>
        <p:nvSpPr>
          <p:cNvPr id="7" name="Title Placeholder 1">
            <a:extLst>
              <a:ext uri="{FF2B5EF4-FFF2-40B4-BE49-F238E27FC236}">
                <a16:creationId xmlns:a16="http://schemas.microsoft.com/office/drawing/2014/main" id="{3D988F88-220B-9648-818D-F4529D80064D}"/>
              </a:ext>
            </a:extLst>
          </p:cNvPr>
          <p:cNvSpPr>
            <a:spLocks noGrp="1"/>
          </p:cNvSpPr>
          <p:nvPr>
            <p:ph type="title"/>
          </p:nvPr>
        </p:nvSpPr>
        <p:spPr>
          <a:xfrm>
            <a:off x="801384" y="1598558"/>
            <a:ext cx="7713964" cy="3660883"/>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30584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rple Pattern">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1E2A5645-3854-A249-941B-3CA7F8D0E41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C0B70BFE-D5B7-504D-B59D-24A26B2A0396}" type="slidenum">
              <a:rPr lang="en-US" smtClean="0"/>
              <a:pPr/>
              <a:t>‹#›</a:t>
            </a:fld>
            <a:endParaRPr lang="en-US" dirty="0"/>
          </a:p>
        </p:txBody>
      </p:sp>
      <p:sp>
        <p:nvSpPr>
          <p:cNvPr id="5" name="Title Placeholder 1">
            <a:extLst>
              <a:ext uri="{FF2B5EF4-FFF2-40B4-BE49-F238E27FC236}">
                <a16:creationId xmlns:a16="http://schemas.microsoft.com/office/drawing/2014/main" id="{311C15C2-EC4C-4540-B65F-5C2B375EDA27}"/>
              </a:ext>
            </a:extLst>
          </p:cNvPr>
          <p:cNvSpPr>
            <a:spLocks noGrp="1"/>
          </p:cNvSpPr>
          <p:nvPr>
            <p:ph type="title"/>
          </p:nvPr>
        </p:nvSpPr>
        <p:spPr>
          <a:xfrm>
            <a:off x="801384" y="1598558"/>
            <a:ext cx="7713964" cy="3660883"/>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0750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nk Patter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1B35FE64-3682-914D-8AA1-D70C8A9936F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C0B70BFE-D5B7-504D-B59D-24A26B2A0396}" type="slidenum">
              <a:rPr lang="en-US" smtClean="0"/>
              <a:pPr/>
              <a:t>‹#›</a:t>
            </a:fld>
            <a:endParaRPr lang="en-US" dirty="0"/>
          </a:p>
        </p:txBody>
      </p:sp>
      <p:sp>
        <p:nvSpPr>
          <p:cNvPr id="6" name="Title Placeholder 1">
            <a:extLst>
              <a:ext uri="{FF2B5EF4-FFF2-40B4-BE49-F238E27FC236}">
                <a16:creationId xmlns:a16="http://schemas.microsoft.com/office/drawing/2014/main" id="{67C17CCD-13BC-2D45-BDD2-9678EAF57048}"/>
              </a:ext>
            </a:extLst>
          </p:cNvPr>
          <p:cNvSpPr>
            <a:spLocks noGrp="1"/>
          </p:cNvSpPr>
          <p:nvPr>
            <p:ph type="title"/>
          </p:nvPr>
        </p:nvSpPr>
        <p:spPr>
          <a:xfrm>
            <a:off x="801384" y="1598558"/>
            <a:ext cx="7713964" cy="3660883"/>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955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rk Blue Pattern">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361146C-5534-D64F-9628-3602DA830D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C0B70BFE-D5B7-504D-B59D-24A26B2A0396}" type="slidenum">
              <a:rPr lang="en-US" smtClean="0"/>
              <a:pPr/>
              <a:t>‹#›</a:t>
            </a:fld>
            <a:endParaRPr lang="en-US" dirty="0"/>
          </a:p>
        </p:txBody>
      </p:sp>
      <p:sp>
        <p:nvSpPr>
          <p:cNvPr id="6" name="Title Placeholder 1">
            <a:extLst>
              <a:ext uri="{FF2B5EF4-FFF2-40B4-BE49-F238E27FC236}">
                <a16:creationId xmlns:a16="http://schemas.microsoft.com/office/drawing/2014/main" id="{67C17CCD-13BC-2D45-BDD2-9678EAF57048}"/>
              </a:ext>
            </a:extLst>
          </p:cNvPr>
          <p:cNvSpPr>
            <a:spLocks noGrp="1"/>
          </p:cNvSpPr>
          <p:nvPr>
            <p:ph type="title"/>
          </p:nvPr>
        </p:nvSpPr>
        <p:spPr>
          <a:xfrm>
            <a:off x="801384" y="1598558"/>
            <a:ext cx="7713964" cy="3660883"/>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2533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dient Pattern">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C1FE906-78FC-7341-898B-6FE99ED07C00}"/>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p:txBody>
          <a:bodyPr/>
          <a:lstStyle>
            <a:lvl1pPr>
              <a:defRPr>
                <a:solidFill>
                  <a:schemeClr val="bg1"/>
                </a:solidFill>
              </a:defRPr>
            </a:lvl1pPr>
          </a:lstStyle>
          <a:p>
            <a:fld id="{C0B70BFE-D5B7-504D-B59D-24A26B2A0396}" type="slidenum">
              <a:rPr lang="en-US" smtClean="0"/>
              <a:pPr/>
              <a:t>‹#›</a:t>
            </a:fld>
            <a:endParaRPr lang="en-US" dirty="0"/>
          </a:p>
        </p:txBody>
      </p:sp>
      <p:sp>
        <p:nvSpPr>
          <p:cNvPr id="5" name="Title Placeholder 1">
            <a:extLst>
              <a:ext uri="{FF2B5EF4-FFF2-40B4-BE49-F238E27FC236}">
                <a16:creationId xmlns:a16="http://schemas.microsoft.com/office/drawing/2014/main" id="{8D371382-AE80-0948-951F-6B484BDB3B33}"/>
              </a:ext>
            </a:extLst>
          </p:cNvPr>
          <p:cNvSpPr>
            <a:spLocks noGrp="1"/>
          </p:cNvSpPr>
          <p:nvPr>
            <p:ph type="title"/>
          </p:nvPr>
        </p:nvSpPr>
        <p:spPr>
          <a:xfrm>
            <a:off x="801384" y="1598558"/>
            <a:ext cx="7713964" cy="3660883"/>
          </a:xfrm>
          <a:prstGeom prst="rect">
            <a:avLst/>
          </a:prstGeom>
        </p:spPr>
        <p:txBody>
          <a:bodyPr vert="horz" lIns="91440" tIns="45720" rIns="91440" bIns="45720" rtlCol="0" anchor="ctr">
            <a:noAutofit/>
          </a:bodyPr>
          <a:lstStyle>
            <a:lvl1pPr algn="l">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0603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2397C06-51B1-534A-A3A3-39A88761415C}"/>
              </a:ext>
            </a:extLst>
          </p:cNvPr>
          <p:cNvPicPr>
            <a:picLocks noChangeAspect="1"/>
          </p:cNvPicPr>
          <p:nvPr userDrawn="1"/>
        </p:nvPicPr>
        <p:blipFill>
          <a:blip r:embed="rId2"/>
          <a:stretch>
            <a:fillRect/>
          </a:stretch>
        </p:blipFill>
        <p:spPr>
          <a:xfrm>
            <a:off x="0" y="1849582"/>
            <a:ext cx="9144000" cy="5009555"/>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E80586B8-6E59-C04F-9CBF-0893E1AEDDC7}"/>
              </a:ext>
            </a:extLst>
          </p:cNvPr>
          <p:cNvPicPr>
            <a:picLocks noChangeAspect="1"/>
          </p:cNvPicPr>
          <p:nvPr userDrawn="1"/>
        </p:nvPicPr>
        <p:blipFill>
          <a:blip r:embed="rId3"/>
          <a:stretch>
            <a:fillRect/>
          </a:stretch>
        </p:blipFill>
        <p:spPr>
          <a:xfrm>
            <a:off x="918937" y="533398"/>
            <a:ext cx="3341344" cy="859971"/>
          </a:xfrm>
          <a:prstGeom prst="rect">
            <a:avLst/>
          </a:prstGeom>
        </p:spPr>
      </p:pic>
      <p:sp>
        <p:nvSpPr>
          <p:cNvPr id="2" name="Title 1"/>
          <p:cNvSpPr>
            <a:spLocks noGrp="1"/>
          </p:cNvSpPr>
          <p:nvPr>
            <p:ph type="ctrTitle" hasCustomPrompt="1"/>
          </p:nvPr>
        </p:nvSpPr>
        <p:spPr>
          <a:xfrm>
            <a:off x="811777" y="2476982"/>
            <a:ext cx="6399252" cy="2646229"/>
          </a:xfrm>
        </p:spPr>
        <p:txBody>
          <a:bodyPr anchor="b"/>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11776" y="5212290"/>
            <a:ext cx="6399252" cy="998021"/>
          </a:xfrm>
        </p:spPr>
        <p:txBody>
          <a:bodyPr/>
          <a:lstStyle>
            <a:lvl1pPr marL="0" indent="0" algn="l">
              <a:lnSpc>
                <a:spcPct val="100000"/>
              </a:lnSpc>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587549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54B33C-034F-FE49-880B-0929E8E0FCCE}"/>
              </a:ext>
            </a:extLst>
          </p:cNvPr>
          <p:cNvSpPr/>
          <p:nvPr userDrawn="1"/>
        </p:nvSpPr>
        <p:spPr>
          <a:xfrm>
            <a:off x="0" y="1849582"/>
            <a:ext cx="9144000" cy="50084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pic>
        <p:nvPicPr>
          <p:cNvPr id="7" name="Picture 6" descr="A picture containing diagram&#10;&#10;Description automatically generated">
            <a:extLst>
              <a:ext uri="{FF2B5EF4-FFF2-40B4-BE49-F238E27FC236}">
                <a16:creationId xmlns:a16="http://schemas.microsoft.com/office/drawing/2014/main" id="{E80586B8-6E59-C04F-9CBF-0893E1AEDDC7}"/>
              </a:ext>
            </a:extLst>
          </p:cNvPr>
          <p:cNvPicPr>
            <a:picLocks noChangeAspect="1"/>
          </p:cNvPicPr>
          <p:nvPr userDrawn="1"/>
        </p:nvPicPr>
        <p:blipFill>
          <a:blip r:embed="rId2"/>
          <a:stretch>
            <a:fillRect/>
          </a:stretch>
        </p:blipFill>
        <p:spPr>
          <a:xfrm>
            <a:off x="918937" y="533398"/>
            <a:ext cx="3341344" cy="859971"/>
          </a:xfrm>
          <a:prstGeom prst="rect">
            <a:avLst/>
          </a:prstGeom>
        </p:spPr>
      </p:pic>
      <p:sp>
        <p:nvSpPr>
          <p:cNvPr id="2" name="Title 1"/>
          <p:cNvSpPr>
            <a:spLocks noGrp="1"/>
          </p:cNvSpPr>
          <p:nvPr>
            <p:ph type="ctrTitle" hasCustomPrompt="1"/>
          </p:nvPr>
        </p:nvSpPr>
        <p:spPr>
          <a:xfrm>
            <a:off x="811777" y="2476982"/>
            <a:ext cx="6399252" cy="2646229"/>
          </a:xfrm>
        </p:spPr>
        <p:txBody>
          <a:bodyPr anchor="b"/>
          <a:lstStyle>
            <a:lvl1pPr algn="l">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11776" y="5212290"/>
            <a:ext cx="6399252" cy="998021"/>
          </a:xfrm>
        </p:spPr>
        <p:txBody>
          <a:bodyPr/>
          <a:lstStyle>
            <a:lvl1pPr marL="0" indent="0" algn="l">
              <a:lnSpc>
                <a:spcPct val="100000"/>
              </a:lnSpc>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7023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2D0844F-59BE-2646-A3CB-4D6E3DCE9464}"/>
              </a:ext>
            </a:extLst>
          </p:cNvPr>
          <p:cNvPicPr>
            <a:picLocks noChangeAspect="1"/>
          </p:cNvPicPr>
          <p:nvPr userDrawn="1"/>
        </p:nvPicPr>
        <p:blipFill>
          <a:blip r:embed="rId2"/>
          <a:stretch>
            <a:fillRect/>
          </a:stretch>
        </p:blipFill>
        <p:spPr>
          <a:xfrm>
            <a:off x="0" y="0"/>
            <a:ext cx="9144000" cy="1803797"/>
          </a:xfrm>
          <a:prstGeom prst="rect">
            <a:avLst/>
          </a:prstGeom>
        </p:spPr>
      </p:pic>
      <p:sp>
        <p:nvSpPr>
          <p:cNvPr id="9" name="Rectangle 8">
            <a:extLst>
              <a:ext uri="{FF2B5EF4-FFF2-40B4-BE49-F238E27FC236}">
                <a16:creationId xmlns:a16="http://schemas.microsoft.com/office/drawing/2014/main" id="{2982FCF1-8855-9C47-B0B4-6EA4445E2B42}"/>
              </a:ext>
            </a:extLst>
          </p:cNvPr>
          <p:cNvSpPr/>
          <p:nvPr userDrawn="1"/>
        </p:nvSpPr>
        <p:spPr>
          <a:xfrm>
            <a:off x="0" y="6210310"/>
            <a:ext cx="9144000" cy="64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 name="Title 1"/>
          <p:cNvSpPr>
            <a:spLocks noGrp="1"/>
          </p:cNvSpPr>
          <p:nvPr>
            <p:ph type="ctrTitle" hasCustomPrompt="1"/>
          </p:nvPr>
        </p:nvSpPr>
        <p:spPr>
          <a:xfrm>
            <a:off x="811777" y="2476982"/>
            <a:ext cx="6399252" cy="2646229"/>
          </a:xfrm>
        </p:spPr>
        <p:txBody>
          <a:bodyPr anchor="b"/>
          <a:lstStyle>
            <a:lvl1pPr algn="l">
              <a:defRPr sz="3600">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11776" y="5212290"/>
            <a:ext cx="6399252" cy="998021"/>
          </a:xfrm>
        </p:spPr>
        <p:txBody>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50425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82FCF1-8855-9C47-B0B4-6EA4445E2B42}"/>
              </a:ext>
            </a:extLst>
          </p:cNvPr>
          <p:cNvSpPr/>
          <p:nvPr userDrawn="1"/>
        </p:nvSpPr>
        <p:spPr>
          <a:xfrm>
            <a:off x="0" y="6210310"/>
            <a:ext cx="9144000" cy="647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1"/>
                </a:solidFill>
              </a:ln>
            </a:endParaRPr>
          </a:p>
        </p:txBody>
      </p:sp>
      <p:sp>
        <p:nvSpPr>
          <p:cNvPr id="2" name="Title 1"/>
          <p:cNvSpPr>
            <a:spLocks noGrp="1"/>
          </p:cNvSpPr>
          <p:nvPr>
            <p:ph type="ctrTitle" hasCustomPrompt="1"/>
          </p:nvPr>
        </p:nvSpPr>
        <p:spPr>
          <a:xfrm>
            <a:off x="811777" y="2476982"/>
            <a:ext cx="6399252" cy="2646229"/>
          </a:xfrm>
        </p:spPr>
        <p:txBody>
          <a:bodyPr anchor="b"/>
          <a:lstStyle>
            <a:lvl1pPr algn="l">
              <a:defRPr sz="3600">
                <a:solidFill>
                  <a:schemeClr val="tx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11776" y="5212290"/>
            <a:ext cx="6399252" cy="998021"/>
          </a:xfrm>
        </p:spPr>
        <p:txBody>
          <a:bodyPr/>
          <a:lstStyle>
            <a:lvl1pPr marL="0" indent="0" algn="l">
              <a:lnSpc>
                <a:spcPct val="100000"/>
              </a:lnSpc>
              <a:buNone/>
              <a:defRPr sz="1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descr="A picture containing diagram&#10;&#10;Description automatically generated">
            <a:extLst>
              <a:ext uri="{FF2B5EF4-FFF2-40B4-BE49-F238E27FC236}">
                <a16:creationId xmlns:a16="http://schemas.microsoft.com/office/drawing/2014/main" id="{BA92E46E-F523-CF4B-B2D0-0266ABF8F735}"/>
              </a:ext>
            </a:extLst>
          </p:cNvPr>
          <p:cNvPicPr>
            <a:picLocks noChangeAspect="1"/>
          </p:cNvPicPr>
          <p:nvPr userDrawn="1"/>
        </p:nvPicPr>
        <p:blipFill>
          <a:blip r:embed="rId2"/>
          <a:stretch>
            <a:fillRect/>
          </a:stretch>
        </p:blipFill>
        <p:spPr>
          <a:xfrm>
            <a:off x="918937" y="533398"/>
            <a:ext cx="3341344" cy="859971"/>
          </a:xfrm>
          <a:prstGeom prst="rect">
            <a:avLst/>
          </a:prstGeom>
        </p:spPr>
      </p:pic>
      <p:pic>
        <p:nvPicPr>
          <p:cNvPr id="10" name="Picture 9">
            <a:extLst>
              <a:ext uri="{FF2B5EF4-FFF2-40B4-BE49-F238E27FC236}">
                <a16:creationId xmlns:a16="http://schemas.microsoft.com/office/drawing/2014/main" id="{350E2362-9687-0A48-A3E7-898C0B8BFC4E}"/>
              </a:ext>
            </a:extLst>
          </p:cNvPr>
          <p:cNvPicPr>
            <a:picLocks noChangeAspect="1"/>
          </p:cNvPicPr>
          <p:nvPr userDrawn="1"/>
        </p:nvPicPr>
        <p:blipFill>
          <a:blip r:embed="rId3"/>
          <a:stretch>
            <a:fillRect/>
          </a:stretch>
        </p:blipFill>
        <p:spPr>
          <a:xfrm>
            <a:off x="0" y="6536531"/>
            <a:ext cx="9144000" cy="321469"/>
          </a:xfrm>
          <a:prstGeom prst="rect">
            <a:avLst/>
          </a:prstGeom>
        </p:spPr>
      </p:pic>
    </p:spTree>
    <p:extLst>
      <p:ext uri="{BB962C8B-B14F-4D97-AF65-F5344CB8AC3E}">
        <p14:creationId xmlns:p14="http://schemas.microsoft.com/office/powerpoint/2010/main" val="11887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Ins="1316736"/>
          <a:lstStyle>
            <a:lvl1pPr>
              <a:spcBef>
                <a:spcPts val="0"/>
              </a:spcBef>
              <a:defRPr sz="1400"/>
            </a:lvl1pPr>
            <a:lvl4pPr>
              <a:defRPr sz="11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0B70BFE-D5B7-504D-B59D-24A26B2A0396}" type="slidenum">
              <a:rPr lang="en-US" smtClean="0"/>
              <a:t>‹#›</a:t>
            </a:fld>
            <a:endParaRPr lang="en-US" dirty="0"/>
          </a:p>
        </p:txBody>
      </p:sp>
      <p:sp>
        <p:nvSpPr>
          <p:cNvPr id="8" name="Text Placeholder 7">
            <a:extLst>
              <a:ext uri="{FF2B5EF4-FFF2-40B4-BE49-F238E27FC236}">
                <a16:creationId xmlns:a16="http://schemas.microsoft.com/office/drawing/2014/main" id="{0F856B19-6385-D946-90F8-3A7D4DFD63BE}"/>
              </a:ext>
            </a:extLst>
          </p:cNvPr>
          <p:cNvSpPr>
            <a:spLocks noGrp="1"/>
          </p:cNvSpPr>
          <p:nvPr>
            <p:ph type="body" sz="quarter" idx="13" hasCustomPrompt="1"/>
          </p:nvPr>
        </p:nvSpPr>
        <p:spPr>
          <a:xfrm>
            <a:off x="801383" y="624725"/>
            <a:ext cx="7713965" cy="204787"/>
          </a:xfrm>
        </p:spPr>
        <p:txBody>
          <a:bodyPr tIns="0" bIns="0">
            <a:noAutofit/>
          </a:bodyPr>
          <a:lstStyle>
            <a:lvl1pPr marL="0" indent="0">
              <a:buNone/>
              <a:defRPr sz="1200" b="1" spc="50" baseline="0">
                <a:solidFill>
                  <a:schemeClr val="accent1"/>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dirty="0"/>
              <a:t>CLICK TO EDIT MASTER TEXT STYLES</a:t>
            </a:r>
          </a:p>
        </p:txBody>
      </p:sp>
      <p:sp>
        <p:nvSpPr>
          <p:cNvPr id="11" name="Title Placeholder 1">
            <a:extLst>
              <a:ext uri="{FF2B5EF4-FFF2-40B4-BE49-F238E27FC236}">
                <a16:creationId xmlns:a16="http://schemas.microsoft.com/office/drawing/2014/main" id="{E2248AD5-BE3F-4045-91FE-45D6774E94BD}"/>
              </a:ext>
            </a:extLst>
          </p:cNvPr>
          <p:cNvSpPr>
            <a:spLocks noGrp="1"/>
          </p:cNvSpPr>
          <p:nvPr>
            <p:ph type="title"/>
          </p:nvPr>
        </p:nvSpPr>
        <p:spPr>
          <a:xfrm>
            <a:off x="801384" y="852754"/>
            <a:ext cx="7713965" cy="1119883"/>
          </a:xfrm>
          <a:prstGeom prst="rect">
            <a:avLst/>
          </a:prstGeom>
        </p:spPr>
        <p:txBody>
          <a:bodyPr vert="horz" lIns="91440" tIns="45720" rIns="91440" bIns="45720" rtlCol="0" anchor="t">
            <a:noAutofit/>
          </a:bodyPr>
          <a:lstStyle/>
          <a:p>
            <a:r>
              <a:rPr lang="en-US" dirty="0"/>
              <a:t>Click to edit Master title style</a:t>
            </a:r>
          </a:p>
        </p:txBody>
      </p:sp>
    </p:spTree>
    <p:extLst>
      <p:ext uri="{BB962C8B-B14F-4D97-AF65-F5344CB8AC3E}">
        <p14:creationId xmlns:p14="http://schemas.microsoft.com/office/powerpoint/2010/main" val="331784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11777" y="768350"/>
            <a:ext cx="6399252" cy="3713106"/>
          </a:xfrm>
        </p:spPr>
        <p:txBody>
          <a:bodyPr anchor="b"/>
          <a:lstStyle>
            <a:lvl1pPr>
              <a:defRPr sz="3600">
                <a:solidFill>
                  <a:schemeClr val="tx1"/>
                </a:solidFill>
              </a:defRPr>
            </a:lvl1p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811776" y="4589465"/>
            <a:ext cx="6399252" cy="1351916"/>
          </a:xfrm>
        </p:spPr>
        <p:txBody>
          <a:bodyPr/>
          <a:lstStyle>
            <a:lvl1pPr marL="0" indent="0">
              <a:lnSpc>
                <a:spcPct val="100000"/>
              </a:lnSpc>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C0B70BFE-D5B7-504D-B59D-24A26B2A0396}" type="slidenum">
              <a:rPr lang="en-US" smtClean="0"/>
              <a:t>‹#›</a:t>
            </a:fld>
            <a:endParaRPr lang="en-US" dirty="0"/>
          </a:p>
        </p:txBody>
      </p:sp>
    </p:spTree>
    <p:extLst>
      <p:ext uri="{BB962C8B-B14F-4D97-AF65-F5344CB8AC3E}">
        <p14:creationId xmlns:p14="http://schemas.microsoft.com/office/powerpoint/2010/main" val="70260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01384" y="2083443"/>
            <a:ext cx="3713466" cy="3857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01884" y="2083443"/>
            <a:ext cx="3713466" cy="38579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0B70BFE-D5B7-504D-B59D-24A26B2A0396}" type="slidenum">
              <a:rPr lang="en-US" smtClean="0"/>
              <a:t>‹#›</a:t>
            </a:fld>
            <a:endParaRPr lang="en-US" dirty="0"/>
          </a:p>
        </p:txBody>
      </p:sp>
      <p:sp>
        <p:nvSpPr>
          <p:cNvPr id="10" name="Text Placeholder 7">
            <a:extLst>
              <a:ext uri="{FF2B5EF4-FFF2-40B4-BE49-F238E27FC236}">
                <a16:creationId xmlns:a16="http://schemas.microsoft.com/office/drawing/2014/main" id="{CE9FC489-2C60-F248-BD90-E42362B6F3CD}"/>
              </a:ext>
            </a:extLst>
          </p:cNvPr>
          <p:cNvSpPr>
            <a:spLocks noGrp="1"/>
          </p:cNvSpPr>
          <p:nvPr>
            <p:ph type="body" sz="quarter" idx="13" hasCustomPrompt="1"/>
          </p:nvPr>
        </p:nvSpPr>
        <p:spPr>
          <a:xfrm>
            <a:off x="801383" y="624725"/>
            <a:ext cx="7713965" cy="204787"/>
          </a:xfrm>
        </p:spPr>
        <p:txBody>
          <a:bodyPr tIns="0" bIns="0">
            <a:noAutofit/>
          </a:bodyPr>
          <a:lstStyle>
            <a:lvl1pPr marL="0" indent="0">
              <a:buNone/>
              <a:defRPr sz="1200" b="1" spc="50" baseline="0">
                <a:solidFill>
                  <a:schemeClr val="accent1"/>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dirty="0"/>
              <a:t>CLICK TO EDIT MASTER TEXT STYLES</a:t>
            </a:r>
          </a:p>
        </p:txBody>
      </p:sp>
    </p:spTree>
    <p:extLst>
      <p:ext uri="{BB962C8B-B14F-4D97-AF65-F5344CB8AC3E}">
        <p14:creationId xmlns:p14="http://schemas.microsoft.com/office/powerpoint/2010/main" val="2111871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5311" y="949124"/>
            <a:ext cx="4361230" cy="4992254"/>
          </a:xfrm>
        </p:spPr>
        <p:txBody>
          <a:bodyPr/>
          <a:lstStyle>
            <a:lvl1pPr>
              <a:lnSpc>
                <a:spcPct val="100000"/>
              </a:lnSpc>
              <a:defRPr sz="2600"/>
            </a:lvl1pPr>
            <a:lvl2pPr>
              <a:lnSpc>
                <a:spcPct val="100000"/>
              </a:lnSpc>
              <a:defRPr sz="2000"/>
            </a:lvl2pPr>
            <a:lvl3pPr>
              <a:lnSpc>
                <a:spcPct val="100000"/>
              </a:lnSpc>
              <a:defRPr sz="1600"/>
            </a:lvl3pPr>
            <a:lvl4pPr>
              <a:lnSpc>
                <a:spcPct val="100000"/>
              </a:lnSpc>
              <a:defRPr sz="1400"/>
            </a:lvl4pPr>
            <a:lvl5pPr>
              <a:lnSpc>
                <a:spcPct val="100000"/>
              </a:lnSpc>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01383" y="2083443"/>
            <a:ext cx="3086006" cy="3857935"/>
          </a:xfrm>
        </p:spPr>
        <p:txBody>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C0B70BFE-D5B7-504D-B59D-24A26B2A0396}" type="slidenum">
              <a:rPr lang="en-US" smtClean="0"/>
              <a:t>‹#›</a:t>
            </a:fld>
            <a:endParaRPr lang="en-US" dirty="0"/>
          </a:p>
        </p:txBody>
      </p:sp>
      <p:sp>
        <p:nvSpPr>
          <p:cNvPr id="8" name="Title 1">
            <a:extLst>
              <a:ext uri="{FF2B5EF4-FFF2-40B4-BE49-F238E27FC236}">
                <a16:creationId xmlns:a16="http://schemas.microsoft.com/office/drawing/2014/main" id="{35A0999E-BBD6-0242-96B8-1A379A1B222F}"/>
              </a:ext>
            </a:extLst>
          </p:cNvPr>
          <p:cNvSpPr>
            <a:spLocks noGrp="1"/>
          </p:cNvSpPr>
          <p:nvPr>
            <p:ph type="title" hasCustomPrompt="1"/>
          </p:nvPr>
        </p:nvSpPr>
        <p:spPr>
          <a:xfrm>
            <a:off x="801385" y="852754"/>
            <a:ext cx="3086006" cy="1119883"/>
          </a:xfrm>
        </p:spPr>
        <p:txBody>
          <a:bodyPr/>
          <a:lstStyle/>
          <a:p>
            <a:r>
              <a:rPr lang="en-US" dirty="0"/>
              <a:t>Click to edit title style</a:t>
            </a:r>
          </a:p>
        </p:txBody>
      </p:sp>
      <p:sp>
        <p:nvSpPr>
          <p:cNvPr id="9" name="Text Placeholder 7">
            <a:extLst>
              <a:ext uri="{FF2B5EF4-FFF2-40B4-BE49-F238E27FC236}">
                <a16:creationId xmlns:a16="http://schemas.microsoft.com/office/drawing/2014/main" id="{0BD70E56-2B92-CD46-B079-8E77015BC7CA}"/>
              </a:ext>
            </a:extLst>
          </p:cNvPr>
          <p:cNvSpPr>
            <a:spLocks noGrp="1"/>
          </p:cNvSpPr>
          <p:nvPr>
            <p:ph type="body" sz="quarter" idx="13" hasCustomPrompt="1"/>
          </p:nvPr>
        </p:nvSpPr>
        <p:spPr>
          <a:xfrm>
            <a:off x="801383" y="624725"/>
            <a:ext cx="3086007" cy="204787"/>
          </a:xfrm>
        </p:spPr>
        <p:txBody>
          <a:bodyPr tIns="0" bIns="0">
            <a:noAutofit/>
          </a:bodyPr>
          <a:lstStyle>
            <a:lvl1pPr marL="0" indent="0">
              <a:buNone/>
              <a:defRPr sz="1200" b="1" spc="50" baseline="0">
                <a:solidFill>
                  <a:schemeClr val="accent1"/>
                </a:solidFill>
              </a:defRPr>
            </a:lvl1pPr>
            <a:lvl2pPr marL="274320" indent="0">
              <a:buNone/>
              <a:defRPr/>
            </a:lvl2pPr>
            <a:lvl3pPr marL="548640" indent="0">
              <a:buNone/>
              <a:defRPr/>
            </a:lvl3pPr>
            <a:lvl4pPr marL="822960" indent="0">
              <a:buNone/>
              <a:defRPr/>
            </a:lvl4pPr>
            <a:lvl5pPr marL="1097280" indent="0">
              <a:buNone/>
              <a:defRPr/>
            </a:lvl5pPr>
          </a:lstStyle>
          <a:p>
            <a:pPr lvl="0"/>
            <a:r>
              <a:rPr lang="en-US" dirty="0"/>
              <a:t>CLICK TO EDIT STYLE</a:t>
            </a:r>
          </a:p>
        </p:txBody>
      </p:sp>
    </p:spTree>
    <p:extLst>
      <p:ext uri="{BB962C8B-B14F-4D97-AF65-F5344CB8AC3E}">
        <p14:creationId xmlns:p14="http://schemas.microsoft.com/office/powerpoint/2010/main" val="335493778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1384" y="852754"/>
            <a:ext cx="7713965" cy="1119883"/>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801384" y="2083443"/>
            <a:ext cx="7713966" cy="385793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972745" y="6324465"/>
            <a:ext cx="686439" cy="150449"/>
          </a:xfrm>
          <a:prstGeom prst="rect">
            <a:avLst/>
          </a:prstGeom>
        </p:spPr>
        <p:txBody>
          <a:bodyPr vert="horz" lIns="91440" tIns="45720" rIns="91440" bIns="45720" rtlCol="0" anchor="ctr"/>
          <a:lstStyle>
            <a:lvl1pPr algn="r">
              <a:defRPr sz="800" b="1">
                <a:solidFill>
                  <a:schemeClr val="tx1"/>
                </a:solidFill>
                <a:latin typeface="Helvetica" pitchFamily="2" charset="0"/>
              </a:defRPr>
            </a:lvl1pPr>
          </a:lstStyle>
          <a:p>
            <a:fld id="{60AA1E30-867A-F34A-8581-C9160D356147}" type="slidenum">
              <a:rPr lang="en-US" smtClean="0"/>
              <a:pPr/>
              <a:t>‹#›</a:t>
            </a:fld>
            <a:endParaRPr lang="en-US" dirty="0"/>
          </a:p>
        </p:txBody>
      </p:sp>
      <p:sp>
        <p:nvSpPr>
          <p:cNvPr id="9" name="Rectangle 8">
            <a:extLst>
              <a:ext uri="{FF2B5EF4-FFF2-40B4-BE49-F238E27FC236}">
                <a16:creationId xmlns:a16="http://schemas.microsoft.com/office/drawing/2014/main" id="{4E069C9F-FC02-0C4E-B393-01AE66637C3F}"/>
              </a:ext>
            </a:extLst>
          </p:cNvPr>
          <p:cNvSpPr/>
          <p:nvPr userDrawn="1"/>
        </p:nvSpPr>
        <p:spPr>
          <a:xfrm>
            <a:off x="0" y="6780944"/>
            <a:ext cx="9144000" cy="77056"/>
          </a:xfrm>
          <a:prstGeom prst="rect">
            <a:avLst/>
          </a:prstGeom>
          <a:gradFill>
            <a:gsLst>
              <a:gs pos="0">
                <a:schemeClr val="accent1"/>
              </a:gs>
              <a:gs pos="50000">
                <a:schemeClr val="accent2"/>
              </a:gs>
              <a:gs pos="100000">
                <a:schemeClr val="accent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MIT EECS logo">
            <a:extLst>
              <a:ext uri="{FF2B5EF4-FFF2-40B4-BE49-F238E27FC236}">
                <a16:creationId xmlns:a16="http://schemas.microsoft.com/office/drawing/2014/main" id="{4FBBFE7F-79D8-1D4F-9CDD-E91CC4DC3ED1}"/>
              </a:ext>
            </a:extLst>
          </p:cNvPr>
          <p:cNvPicPr>
            <a:picLocks noChangeAspect="1"/>
          </p:cNvPicPr>
          <p:nvPr userDrawn="1"/>
        </p:nvPicPr>
        <p:blipFill>
          <a:blip r:embed="rId18"/>
          <a:stretch>
            <a:fillRect/>
          </a:stretch>
        </p:blipFill>
        <p:spPr>
          <a:xfrm>
            <a:off x="509475" y="6228599"/>
            <a:ext cx="1246012" cy="323370"/>
          </a:xfrm>
          <a:prstGeom prst="rect">
            <a:avLst/>
          </a:prstGeom>
        </p:spPr>
      </p:pic>
    </p:spTree>
    <p:extLst>
      <p:ext uri="{BB962C8B-B14F-4D97-AF65-F5344CB8AC3E}">
        <p14:creationId xmlns:p14="http://schemas.microsoft.com/office/powerpoint/2010/main" val="1219452959"/>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5" r:id="rId3"/>
    <p:sldLayoutId id="2147483676" r:id="rId4"/>
    <p:sldLayoutId id="2147483677" r:id="rId5"/>
    <p:sldLayoutId id="2147483662" r:id="rId6"/>
    <p:sldLayoutId id="2147483663" r:id="rId7"/>
    <p:sldLayoutId id="2147483664" r:id="rId8"/>
    <p:sldLayoutId id="2147483668" r:id="rId9"/>
    <p:sldLayoutId id="2147483666" r:id="rId10"/>
    <p:sldLayoutId id="2147483667" r:id="rId11"/>
    <p:sldLayoutId id="2147483669" r:id="rId12"/>
    <p:sldLayoutId id="2147483670" r:id="rId13"/>
    <p:sldLayoutId id="2147483671" r:id="rId14"/>
    <p:sldLayoutId id="2147483673" r:id="rId15"/>
    <p:sldLayoutId id="2147483672" r:id="rId16"/>
  </p:sldLayoutIdLst>
  <p:hf hdr="0" ftr="0" dt="0"/>
  <p:txStyles>
    <p:titleStyle>
      <a:lvl1pPr algn="l" defTabSz="914400" rtl="0" eaLnBrk="1" latinLnBrk="0" hangingPunct="1">
        <a:lnSpc>
          <a:spcPct val="95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125000"/>
        </a:lnSpc>
        <a:spcBef>
          <a:spcPts val="0"/>
        </a:spcBef>
        <a:spcAft>
          <a:spcPts val="300"/>
        </a:spcAft>
        <a:buClr>
          <a:schemeClr val="accent6"/>
        </a:buClr>
        <a:buFont typeface="Arial" panose="020B0604020202020204" pitchFamily="34" charset="0"/>
        <a:buChar char="•"/>
        <a:defRPr sz="1400" b="0" kern="1200">
          <a:solidFill>
            <a:schemeClr val="tx1"/>
          </a:solidFill>
          <a:latin typeface="Arial" panose="020B0604020202020204" pitchFamily="34" charset="0"/>
          <a:ea typeface="+mn-ea"/>
          <a:cs typeface="Arial" panose="020B0604020202020204" pitchFamily="34" charset="0"/>
        </a:defRPr>
      </a:lvl1pPr>
      <a:lvl2pPr marL="457200" indent="-182880" algn="l" defTabSz="914400" rtl="0" eaLnBrk="1" latinLnBrk="0" hangingPunct="1">
        <a:lnSpc>
          <a:spcPct val="125000"/>
        </a:lnSpc>
        <a:spcBef>
          <a:spcPts val="500"/>
        </a:spcBef>
        <a:spcAft>
          <a:spcPts val="300"/>
        </a:spcAft>
        <a:buClr>
          <a:schemeClr val="accent6"/>
        </a:buClr>
        <a:buSzPct val="70000"/>
        <a:buFont typeface="Monaco" pitchFamily="2" charset="77"/>
        <a:buChar char="⎻"/>
        <a:defRPr sz="1400" kern="1200">
          <a:solidFill>
            <a:schemeClr val="tx1"/>
          </a:solidFill>
          <a:latin typeface="Arial" panose="020B0604020202020204" pitchFamily="34" charset="0"/>
          <a:ea typeface="+mn-ea"/>
          <a:cs typeface="Arial" panose="020B0604020202020204" pitchFamily="34" charset="0"/>
        </a:defRPr>
      </a:lvl2pPr>
      <a:lvl3pPr marL="731520" indent="-182880" algn="l" defTabSz="914400" rtl="0" eaLnBrk="1" latinLnBrk="0" hangingPunct="1">
        <a:lnSpc>
          <a:spcPct val="125000"/>
        </a:lnSpc>
        <a:spcBef>
          <a:spcPts val="500"/>
        </a:spcBef>
        <a:spcAft>
          <a:spcPts val="300"/>
        </a:spcAft>
        <a:buClr>
          <a:schemeClr val="accent6"/>
        </a:buClr>
        <a:buFont typeface="Wingdings"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005840" indent="-182880" algn="l" defTabSz="914400" rtl="0" eaLnBrk="1" latinLnBrk="0" hangingPunct="1">
        <a:lnSpc>
          <a:spcPct val="125000"/>
        </a:lnSpc>
        <a:spcBef>
          <a:spcPts val="500"/>
        </a:spcBef>
        <a:spcAft>
          <a:spcPts val="300"/>
        </a:spcAft>
        <a:buClr>
          <a:schemeClr val="accent6"/>
        </a:buClr>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1280160" indent="-182880" algn="l" defTabSz="914400" rtl="0" eaLnBrk="1" latinLnBrk="0" hangingPunct="1">
        <a:lnSpc>
          <a:spcPct val="125000"/>
        </a:lnSpc>
        <a:spcBef>
          <a:spcPts val="500"/>
        </a:spcBef>
        <a:spcAft>
          <a:spcPts val="300"/>
        </a:spcAft>
        <a:buClr>
          <a:schemeClr val="accent6"/>
        </a:buClr>
        <a:buSzPct val="70000"/>
        <a:buFont typeface="Monaco" pitchFamily="2" charset="77"/>
        <a:buChar char="⎻"/>
        <a:defRPr sz="1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DED23-C911-3445-89E2-BE98DE6585FE}"/>
              </a:ext>
            </a:extLst>
          </p:cNvPr>
          <p:cNvSpPr>
            <a:spLocks noGrp="1"/>
          </p:cNvSpPr>
          <p:nvPr>
            <p:ph type="ctrTitle"/>
          </p:nvPr>
        </p:nvSpPr>
        <p:spPr>
          <a:xfrm>
            <a:off x="687650" y="2771293"/>
            <a:ext cx="7868817" cy="1374585"/>
          </a:xfrm>
        </p:spPr>
        <p:txBody>
          <a:bodyPr/>
          <a:lstStyle/>
          <a:p>
            <a:pPr marL="0" marR="0" algn="ctr">
              <a:lnSpc>
                <a:spcPct val="107000"/>
              </a:lnSpc>
              <a:spcBef>
                <a:spcPts val="0"/>
              </a:spcBef>
              <a:spcAft>
                <a:spcPts val="800"/>
              </a:spcAft>
            </a:pPr>
            <a:r>
              <a:rPr lang="en-US" sz="3600" b="0" dirty="0">
                <a:effectLst/>
                <a:latin typeface="+mn-lt"/>
                <a:ea typeface="Calibri" panose="020F0502020204030204" pitchFamily="34" charset="0"/>
                <a:cs typeface="Times New Roman" panose="02020603050405020304" pitchFamily="18" charset="0"/>
              </a:rPr>
              <a:t>Computer Science-based Undergraduate Education in Engineering and Sciences</a:t>
            </a:r>
          </a:p>
        </p:txBody>
      </p:sp>
      <p:sp>
        <p:nvSpPr>
          <p:cNvPr id="3" name="Subtitle 2">
            <a:extLst>
              <a:ext uri="{FF2B5EF4-FFF2-40B4-BE49-F238E27FC236}">
                <a16:creationId xmlns:a16="http://schemas.microsoft.com/office/drawing/2014/main" id="{033DD3CF-379F-4E43-A25C-441A8FC29C33}"/>
              </a:ext>
            </a:extLst>
          </p:cNvPr>
          <p:cNvSpPr>
            <a:spLocks noGrp="1"/>
          </p:cNvSpPr>
          <p:nvPr>
            <p:ph type="subTitle" idx="1"/>
          </p:nvPr>
        </p:nvSpPr>
        <p:spPr>
          <a:xfrm>
            <a:off x="1320696" y="4297890"/>
            <a:ext cx="6399252" cy="998021"/>
          </a:xfrm>
        </p:spPr>
        <p:txBody>
          <a:bodyPr/>
          <a:lstStyle/>
          <a:p>
            <a:pPr algn="ctr"/>
            <a:r>
              <a:rPr lang="en-US" sz="2400" b="0" dirty="0">
                <a:latin typeface="+mn-lt"/>
              </a:rPr>
              <a:t>Arvind</a:t>
            </a:r>
          </a:p>
          <a:p>
            <a:pPr algn="ctr"/>
            <a:r>
              <a:rPr lang="en-US" sz="2400" b="0" dirty="0">
                <a:latin typeface="+mn-lt"/>
              </a:rPr>
              <a:t>Johnson Professor of Computer Science</a:t>
            </a:r>
          </a:p>
          <a:p>
            <a:pPr algn="ctr"/>
            <a:r>
              <a:rPr lang="en-US" sz="2400" b="0" dirty="0">
                <a:latin typeface="+mn-lt"/>
              </a:rPr>
              <a:t>Head Computer Science Faculty</a:t>
            </a:r>
          </a:p>
        </p:txBody>
      </p:sp>
      <p:sp>
        <p:nvSpPr>
          <p:cNvPr id="4" name="TextBox 3">
            <a:extLst>
              <a:ext uri="{FF2B5EF4-FFF2-40B4-BE49-F238E27FC236}">
                <a16:creationId xmlns:a16="http://schemas.microsoft.com/office/drawing/2014/main" id="{6B2FB858-5F21-768A-C557-5F3F4324D54B}"/>
              </a:ext>
            </a:extLst>
          </p:cNvPr>
          <p:cNvSpPr txBox="1"/>
          <p:nvPr/>
        </p:nvSpPr>
        <p:spPr>
          <a:xfrm>
            <a:off x="1152826" y="6016487"/>
            <a:ext cx="5716693" cy="646331"/>
          </a:xfrm>
          <a:prstGeom prst="rect">
            <a:avLst/>
          </a:prstGeom>
          <a:noFill/>
        </p:spPr>
        <p:txBody>
          <a:bodyPr wrap="none" rtlCol="0">
            <a:spAutoFit/>
          </a:bodyPr>
          <a:lstStyle/>
          <a:p>
            <a:r>
              <a:rPr lang="en-US" b="0" i="0" dirty="0">
                <a:solidFill>
                  <a:schemeClr val="bg1"/>
                </a:solidFill>
                <a:effectLst/>
              </a:rPr>
              <a:t>4th Global Computer Science Development Forum (GFDCS)</a:t>
            </a:r>
          </a:p>
          <a:p>
            <a:r>
              <a:rPr lang="en-US" b="0" i="0" dirty="0">
                <a:solidFill>
                  <a:schemeClr val="bg1"/>
                </a:solidFill>
                <a:effectLst/>
              </a:rPr>
              <a:t> January 20, 2024</a:t>
            </a:r>
            <a:endParaRPr lang="en-US" dirty="0">
              <a:solidFill>
                <a:schemeClr val="bg1"/>
              </a:solidFill>
            </a:endParaRPr>
          </a:p>
        </p:txBody>
      </p:sp>
      <p:sp>
        <p:nvSpPr>
          <p:cNvPr id="5" name="TextBox 4">
            <a:extLst>
              <a:ext uri="{FF2B5EF4-FFF2-40B4-BE49-F238E27FC236}">
                <a16:creationId xmlns:a16="http://schemas.microsoft.com/office/drawing/2014/main" id="{F7C64897-4794-8824-0B1C-A003641B590B}"/>
              </a:ext>
            </a:extLst>
          </p:cNvPr>
          <p:cNvSpPr txBox="1"/>
          <p:nvPr/>
        </p:nvSpPr>
        <p:spPr>
          <a:xfrm>
            <a:off x="5420139" y="624117"/>
            <a:ext cx="2796210" cy="923330"/>
          </a:xfrm>
          <a:prstGeom prst="rect">
            <a:avLst/>
          </a:prstGeom>
          <a:noFill/>
        </p:spPr>
        <p:txBody>
          <a:bodyPr wrap="square" rtlCol="0">
            <a:spAutoFit/>
          </a:bodyPr>
          <a:lstStyle/>
          <a:p>
            <a:r>
              <a:rPr lang="en-US" dirty="0">
                <a:latin typeface="Comic Sans MS" panose="030F0702030302020204" pitchFamily="66" charset="0"/>
              </a:rPr>
              <a:t>This talk represents my views and not </a:t>
            </a:r>
            <a:r>
              <a:rPr lang="en-US">
                <a:latin typeface="Comic Sans MS" panose="030F0702030302020204" pitchFamily="66" charset="0"/>
              </a:rPr>
              <a:t>of the MIT </a:t>
            </a:r>
            <a:r>
              <a:rPr lang="en-US" dirty="0">
                <a:latin typeface="Comic Sans MS" panose="030F0702030302020204" pitchFamily="66" charset="0"/>
              </a:rPr>
              <a:t>EECS department</a:t>
            </a:r>
          </a:p>
        </p:txBody>
      </p:sp>
    </p:spTree>
    <p:extLst>
      <p:ext uri="{BB962C8B-B14F-4D97-AF65-F5344CB8AC3E}">
        <p14:creationId xmlns:p14="http://schemas.microsoft.com/office/powerpoint/2010/main" val="320020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BC5CE-001D-4054-9205-4BB1B9EE326D}"/>
              </a:ext>
            </a:extLst>
          </p:cNvPr>
          <p:cNvSpPr>
            <a:spLocks noGrp="1"/>
          </p:cNvSpPr>
          <p:nvPr>
            <p:ph idx="1"/>
          </p:nvPr>
        </p:nvSpPr>
        <p:spPr>
          <a:xfrm>
            <a:off x="801384" y="1917791"/>
            <a:ext cx="8196842" cy="3857937"/>
          </a:xfrm>
        </p:spPr>
        <p:txBody>
          <a:bodyPr/>
          <a:lstStyle/>
          <a:p>
            <a:pPr>
              <a:lnSpc>
                <a:spcPct val="100000"/>
              </a:lnSpc>
            </a:pPr>
            <a:r>
              <a:rPr lang="en-US" sz="2000" dirty="0">
                <a:ea typeface="Arial" panose="020B0604020202020204" pitchFamily="34" charset="0"/>
              </a:rPr>
              <a:t>T</a:t>
            </a:r>
            <a:r>
              <a:rPr lang="en-US" sz="2000" dirty="0">
                <a:effectLst/>
                <a:latin typeface="Arial" panose="020B0604020202020204" pitchFamily="34" charset="0"/>
                <a:ea typeface="Arial" panose="020B0604020202020204" pitchFamily="34" charset="0"/>
              </a:rPr>
              <a:t>he heart of computer science is</a:t>
            </a:r>
          </a:p>
          <a:p>
            <a:pPr lvl="1">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Programming</a:t>
            </a:r>
          </a:p>
          <a:p>
            <a:pPr lvl="1">
              <a:lnSpc>
                <a:spcPct val="100000"/>
              </a:lnSpc>
              <a:spcBef>
                <a:spcPts val="0"/>
              </a:spcBef>
              <a:spcAft>
                <a:spcPts val="0"/>
              </a:spcAft>
            </a:pPr>
            <a:r>
              <a:rPr lang="en-US" sz="1800" b="1" dirty="0">
                <a:ea typeface="Arial" panose="020B0604020202020204" pitchFamily="34" charset="0"/>
              </a:rPr>
              <a:t>A</a:t>
            </a:r>
            <a:r>
              <a:rPr lang="en-US" sz="1800" b="1" dirty="0">
                <a:effectLst/>
                <a:latin typeface="Arial" panose="020B0604020202020204" pitchFamily="34" charset="0"/>
                <a:ea typeface="Arial" panose="020B0604020202020204" pitchFamily="34" charset="0"/>
              </a:rPr>
              <a:t>lgorithmic thinking </a:t>
            </a:r>
            <a:endParaRPr lang="en-US" sz="1800" b="1" dirty="0">
              <a:ea typeface="Arial" panose="020B0604020202020204" pitchFamily="34" charset="0"/>
            </a:endParaRPr>
          </a:p>
          <a:p>
            <a:pPr lvl="1">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Computer Systems</a:t>
            </a:r>
            <a:r>
              <a:rPr lang="en-US" sz="1800" b="1" dirty="0">
                <a:ea typeface="Arial" panose="020B0604020202020204" pitchFamily="34" charset="0"/>
              </a:rPr>
              <a:t>: </a:t>
            </a:r>
            <a:r>
              <a:rPr lang="en-US" sz="1800" dirty="0">
                <a:ea typeface="Arial" panose="020B0604020202020204" pitchFamily="34" charset="0"/>
              </a:rPr>
              <a:t>Operating Systems, Databases, Networks, Computer architecture, Prog Lang Implementation</a:t>
            </a:r>
          </a:p>
          <a:p>
            <a:pPr lvl="1">
              <a:lnSpc>
                <a:spcPct val="100000"/>
              </a:lnSpc>
              <a:spcBef>
                <a:spcPts val="0"/>
              </a:spcBef>
              <a:spcAft>
                <a:spcPts val="0"/>
              </a:spcAft>
            </a:pPr>
            <a:endParaRPr lang="en-US" sz="1800" dirty="0">
              <a:effectLst/>
              <a:latin typeface="Arial" panose="020B0604020202020204" pitchFamily="34" charset="0"/>
              <a:ea typeface="Arial" panose="020B0604020202020204" pitchFamily="34" charset="0"/>
            </a:endParaRPr>
          </a:p>
          <a:p>
            <a:pPr>
              <a:lnSpc>
                <a:spcPct val="100000"/>
              </a:lnSpc>
            </a:pPr>
            <a:r>
              <a:rPr lang="en-US" sz="2000" dirty="0"/>
              <a:t>Other essential subjects</a:t>
            </a:r>
          </a:p>
          <a:p>
            <a:pPr lvl="1">
              <a:lnSpc>
                <a:spcPct val="100000"/>
              </a:lnSpc>
              <a:spcBef>
                <a:spcPts val="0"/>
              </a:spcBef>
              <a:spcAft>
                <a:spcPts val="0"/>
              </a:spcAft>
              <a:buFont typeface="Arial" panose="020B0604020202020204" pitchFamily="34" charset="0"/>
              <a:buChar char="•"/>
            </a:pPr>
            <a:r>
              <a:rPr lang="en-US" sz="1800" b="1" u="none" strike="noStrike" dirty="0">
                <a:effectLst/>
                <a:latin typeface="Arial" panose="020B0604020202020204" pitchFamily="34" charset="0"/>
                <a:ea typeface="Arial" panose="020B0604020202020204" pitchFamily="34" charset="0"/>
              </a:rPr>
              <a:t>Probability &amp; statistics</a:t>
            </a:r>
            <a:r>
              <a:rPr lang="en-US" sz="1800" u="none" strike="noStrike" dirty="0">
                <a:effectLst/>
                <a:latin typeface="Arial" panose="020B0604020202020204" pitchFamily="34" charset="0"/>
                <a:ea typeface="Arial" panose="020B0604020202020204" pitchFamily="34" charset="0"/>
              </a:rPr>
              <a:t> </a:t>
            </a:r>
          </a:p>
          <a:p>
            <a:pPr lvl="1">
              <a:lnSpc>
                <a:spcPct val="100000"/>
              </a:lnSpc>
              <a:spcAft>
                <a:spcPts val="0"/>
              </a:spcAft>
              <a:buFont typeface="Arial" panose="020B0604020202020204" pitchFamily="34" charset="0"/>
              <a:buChar char="•"/>
            </a:pPr>
            <a:r>
              <a:rPr lang="en-US" sz="1800" b="1" u="none" strike="noStrike" dirty="0">
                <a:effectLst/>
                <a:latin typeface="Arial" panose="020B0604020202020204" pitchFamily="34" charset="0"/>
                <a:ea typeface="Arial" panose="020B0604020202020204" pitchFamily="34" charset="0"/>
              </a:rPr>
              <a:t>Linear algebra</a:t>
            </a:r>
            <a:r>
              <a:rPr lang="en-US" sz="1800" u="none" strike="noStrike" dirty="0">
                <a:effectLst/>
                <a:latin typeface="Arial" panose="020B0604020202020204" pitchFamily="34" charset="0"/>
                <a:ea typeface="Arial" panose="020B0604020202020204" pitchFamily="34" charset="0"/>
              </a:rPr>
              <a:t> (prerequisite for Machine Learning which is likely to be taken by many CS students)</a:t>
            </a:r>
          </a:p>
          <a:p>
            <a:pPr lvl="1">
              <a:lnSpc>
                <a:spcPct val="100000"/>
              </a:lnSpc>
              <a:spcBef>
                <a:spcPts val="0"/>
              </a:spcBef>
              <a:spcAft>
                <a:spcPts val="0"/>
              </a:spcAft>
              <a:buFont typeface="Arial" panose="020B0604020202020204" pitchFamily="34" charset="0"/>
              <a:buChar char="•"/>
            </a:pPr>
            <a:r>
              <a:rPr lang="en-US" sz="1800" b="1" u="none" strike="noStrike" dirty="0">
                <a:effectLst/>
                <a:latin typeface="Arial" panose="020B0604020202020204" pitchFamily="34" charset="0"/>
                <a:ea typeface="Arial" panose="020B0604020202020204" pitchFamily="34" charset="0"/>
              </a:rPr>
              <a:t>Low-level programming in C and assembly</a:t>
            </a:r>
            <a:endParaRPr lang="en-US" sz="1800" dirty="0"/>
          </a:p>
        </p:txBody>
      </p:sp>
      <p:sp>
        <p:nvSpPr>
          <p:cNvPr id="3" name="Slide Number Placeholder 2">
            <a:extLst>
              <a:ext uri="{FF2B5EF4-FFF2-40B4-BE49-F238E27FC236}">
                <a16:creationId xmlns:a16="http://schemas.microsoft.com/office/drawing/2014/main" id="{A7DAA38D-BB8E-4880-B8FC-4D469BB2F8B3}"/>
              </a:ext>
            </a:extLst>
          </p:cNvPr>
          <p:cNvSpPr>
            <a:spLocks noGrp="1"/>
          </p:cNvSpPr>
          <p:nvPr>
            <p:ph type="sldNum" sz="quarter" idx="12"/>
          </p:nvPr>
        </p:nvSpPr>
        <p:spPr/>
        <p:txBody>
          <a:bodyPr/>
          <a:lstStyle/>
          <a:p>
            <a:fld id="{C0B70BFE-D5B7-504D-B59D-24A26B2A0396}" type="slidenum">
              <a:rPr lang="en-US" smtClean="0"/>
              <a:t>10</a:t>
            </a:fld>
            <a:endParaRPr lang="en-US" dirty="0"/>
          </a:p>
        </p:txBody>
      </p:sp>
      <p:sp>
        <p:nvSpPr>
          <p:cNvPr id="4" name="Text Placeholder 3">
            <a:extLst>
              <a:ext uri="{FF2B5EF4-FFF2-40B4-BE49-F238E27FC236}">
                <a16:creationId xmlns:a16="http://schemas.microsoft.com/office/drawing/2014/main" id="{6E09DB35-72D0-4908-884D-1F4B29332FE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9215DBF-22A0-49B6-A340-1414A72ED089}"/>
              </a:ext>
            </a:extLst>
          </p:cNvPr>
          <p:cNvSpPr>
            <a:spLocks noGrp="1"/>
          </p:cNvSpPr>
          <p:nvPr>
            <p:ph type="title"/>
          </p:nvPr>
        </p:nvSpPr>
        <p:spPr/>
        <p:txBody>
          <a:bodyPr/>
          <a:lstStyle/>
          <a:p>
            <a:r>
              <a:rPr lang="en-US" dirty="0"/>
              <a:t>Computer Science Degree (6.3)</a:t>
            </a:r>
          </a:p>
        </p:txBody>
      </p:sp>
    </p:spTree>
    <p:extLst>
      <p:ext uri="{BB962C8B-B14F-4D97-AF65-F5344CB8AC3E}">
        <p14:creationId xmlns:p14="http://schemas.microsoft.com/office/powerpoint/2010/main" val="224559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BC5CE-001D-4054-9205-4BB1B9EE326D}"/>
              </a:ext>
            </a:extLst>
          </p:cNvPr>
          <p:cNvSpPr>
            <a:spLocks noGrp="1"/>
          </p:cNvSpPr>
          <p:nvPr>
            <p:ph idx="1"/>
          </p:nvPr>
        </p:nvSpPr>
        <p:spPr>
          <a:xfrm>
            <a:off x="925508" y="1905532"/>
            <a:ext cx="8123328" cy="3857937"/>
          </a:xfrm>
        </p:spPr>
        <p:txBody>
          <a:bodyPr/>
          <a:lstStyle/>
          <a:p>
            <a:pPr marL="0" marR="0">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Programming </a:t>
            </a:r>
            <a:r>
              <a:rPr lang="en-US" sz="1800" dirty="0">
                <a:effectLst/>
                <a:latin typeface="Arial" panose="020B0604020202020204" pitchFamily="34" charset="0"/>
                <a:ea typeface="Arial" panose="020B0604020202020204" pitchFamily="34" charset="0"/>
              </a:rPr>
              <a:t>(2.5 subjects)</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Programming in Python (half-subject)</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 Fundamentals of Programming</a:t>
            </a:r>
            <a:endParaRPr lang="en-US" sz="1800" dirty="0">
              <a:ea typeface="Arial" panose="020B0604020202020204" pitchFamily="34" charset="0"/>
            </a:endParaRP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Software Construction</a:t>
            </a:r>
            <a:endParaRPr lang="en-US" sz="1800" dirty="0">
              <a:effectLst/>
              <a:latin typeface="Arial" panose="020B0604020202020204" pitchFamily="34" charset="0"/>
              <a:ea typeface="Arial" panose="020B0604020202020204" pitchFamily="34" charset="0"/>
            </a:endParaRPr>
          </a:p>
          <a:p>
            <a:pPr marL="0" marR="0">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Algorithmic thinking</a:t>
            </a:r>
            <a:r>
              <a:rPr lang="en-US" sz="1800" dirty="0">
                <a:effectLst/>
                <a:latin typeface="Arial" panose="020B0604020202020204" pitchFamily="34" charset="0"/>
                <a:ea typeface="Arial" panose="020B0604020202020204" pitchFamily="34" charset="0"/>
              </a:rPr>
              <a:t> (3 subjects)</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Mathematics for Computer Science</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Introduction to Algorithms</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one of Analysis of Algorithms or Complexity Theory</a:t>
            </a:r>
            <a:r>
              <a:rPr lang="en-US" sz="1800" dirty="0">
                <a:effectLst/>
                <a:latin typeface="Arial" panose="020B0604020202020204" pitchFamily="34" charset="0"/>
                <a:ea typeface="Arial" panose="020B0604020202020204" pitchFamily="34" charset="0"/>
              </a:rPr>
              <a:t> </a:t>
            </a:r>
          </a:p>
          <a:p>
            <a:pPr marL="0" marR="0">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Systems</a:t>
            </a:r>
            <a:r>
              <a:rPr lang="en-US" sz="1800" dirty="0">
                <a:effectLst/>
                <a:latin typeface="Arial" panose="020B0604020202020204" pitchFamily="34" charset="0"/>
                <a:ea typeface="Arial" panose="020B0604020202020204" pitchFamily="34" charset="0"/>
              </a:rPr>
              <a:t> (2.5 subjects)</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Low-level Programming in C and Assembly (half-subject)</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Intro to  Computer Architecture</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Computer Systems Engineering </a:t>
            </a:r>
          </a:p>
          <a:p>
            <a:pPr marR="0" lvl="0">
              <a:lnSpc>
                <a:spcPct val="100000"/>
              </a:lnSpc>
              <a:spcBef>
                <a:spcPts val="0"/>
              </a:spcBef>
              <a:spcAft>
                <a:spcPts val="0"/>
              </a:spcAft>
            </a:pPr>
            <a:r>
              <a:rPr lang="en-US" sz="1800" b="1" dirty="0">
                <a:effectLst/>
                <a:latin typeface="Arial" panose="020B0604020202020204" pitchFamily="34" charset="0"/>
                <a:ea typeface="Arial" panose="020B0604020202020204" pitchFamily="34" charset="0"/>
              </a:rPr>
              <a:t>Math elective </a:t>
            </a:r>
            <a:r>
              <a:rPr lang="en-US" sz="1800" dirty="0">
                <a:effectLst/>
                <a:latin typeface="Arial" panose="020B0604020202020204" pitchFamily="34" charset="0"/>
                <a:ea typeface="Arial" panose="020B0604020202020204" pitchFamily="34" charset="0"/>
              </a:rPr>
              <a:t>(1 subject)</a:t>
            </a:r>
          </a:p>
          <a:p>
            <a:pPr marL="617220" lvl="1" indent="-342900">
              <a:lnSpc>
                <a:spcPct val="100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One of Probability and statistics | Linear algebra</a:t>
            </a:r>
          </a:p>
        </p:txBody>
      </p:sp>
      <p:sp>
        <p:nvSpPr>
          <p:cNvPr id="3" name="Slide Number Placeholder 2">
            <a:extLst>
              <a:ext uri="{FF2B5EF4-FFF2-40B4-BE49-F238E27FC236}">
                <a16:creationId xmlns:a16="http://schemas.microsoft.com/office/drawing/2014/main" id="{A7DAA38D-BB8E-4880-B8FC-4D469BB2F8B3}"/>
              </a:ext>
            </a:extLst>
          </p:cNvPr>
          <p:cNvSpPr>
            <a:spLocks noGrp="1"/>
          </p:cNvSpPr>
          <p:nvPr>
            <p:ph type="sldNum" sz="quarter" idx="12"/>
          </p:nvPr>
        </p:nvSpPr>
        <p:spPr/>
        <p:txBody>
          <a:bodyPr/>
          <a:lstStyle/>
          <a:p>
            <a:fld id="{C0B70BFE-D5B7-504D-B59D-24A26B2A0396}" type="slidenum">
              <a:rPr lang="en-US" smtClean="0"/>
              <a:t>11</a:t>
            </a:fld>
            <a:endParaRPr lang="en-US" dirty="0"/>
          </a:p>
        </p:txBody>
      </p:sp>
      <p:sp>
        <p:nvSpPr>
          <p:cNvPr id="4" name="Text Placeholder 3">
            <a:extLst>
              <a:ext uri="{FF2B5EF4-FFF2-40B4-BE49-F238E27FC236}">
                <a16:creationId xmlns:a16="http://schemas.microsoft.com/office/drawing/2014/main" id="{6E09DB35-72D0-4908-884D-1F4B29332FE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9215DBF-22A0-49B6-A340-1414A72ED089}"/>
              </a:ext>
            </a:extLst>
          </p:cNvPr>
          <p:cNvSpPr>
            <a:spLocks noGrp="1"/>
          </p:cNvSpPr>
          <p:nvPr>
            <p:ph type="title"/>
          </p:nvPr>
        </p:nvSpPr>
        <p:spPr/>
        <p:txBody>
          <a:bodyPr/>
          <a:lstStyle/>
          <a:p>
            <a:r>
              <a:rPr lang="en-US" dirty="0"/>
              <a:t>Computer Science Degree (6.3)</a:t>
            </a:r>
            <a:br>
              <a:rPr lang="en-US" dirty="0"/>
            </a:br>
            <a:r>
              <a:rPr lang="en-US" i="1" dirty="0"/>
              <a:t>Core requirements</a:t>
            </a:r>
          </a:p>
        </p:txBody>
      </p:sp>
      <p:sp>
        <p:nvSpPr>
          <p:cNvPr id="8" name="TextBox 7">
            <a:extLst>
              <a:ext uri="{FF2B5EF4-FFF2-40B4-BE49-F238E27FC236}">
                <a16:creationId xmlns:a16="http://schemas.microsoft.com/office/drawing/2014/main" id="{72EF1737-2459-4DF9-B983-3C69435420E0}"/>
              </a:ext>
            </a:extLst>
          </p:cNvPr>
          <p:cNvSpPr txBox="1"/>
          <p:nvPr/>
        </p:nvSpPr>
        <p:spPr>
          <a:xfrm>
            <a:off x="3650704" y="5817776"/>
            <a:ext cx="3812262" cy="707886"/>
          </a:xfrm>
          <a:prstGeom prst="rect">
            <a:avLst/>
          </a:prstGeom>
          <a:solidFill>
            <a:schemeClr val="accent2"/>
          </a:solidFill>
        </p:spPr>
        <p:txBody>
          <a:bodyPr wrap="none" rtlCol="0">
            <a:spAutoFit/>
          </a:bodyPr>
          <a:lstStyle/>
          <a:p>
            <a:r>
              <a:rPr lang="en-US" sz="2000" dirty="0">
                <a:solidFill>
                  <a:schemeClr val="bg1"/>
                </a:solidFill>
                <a:latin typeface="Arial" panose="020B0604020202020204" pitchFamily="34" charset="0"/>
                <a:ea typeface="Arial" panose="020B0604020202020204" pitchFamily="34" charset="0"/>
              </a:rPr>
              <a:t>Plus, 2 ½ streams of 2 subjects.</a:t>
            </a:r>
          </a:p>
          <a:p>
            <a:r>
              <a:rPr lang="en-US" sz="2000" u="none" strike="noStrike" dirty="0">
                <a:solidFill>
                  <a:schemeClr val="bg1"/>
                </a:solidFill>
                <a:effectLst/>
                <a:latin typeface="Arial" panose="020B0604020202020204" pitchFamily="34" charset="0"/>
                <a:ea typeface="Arial" panose="020B0604020202020204" pitchFamily="34" charset="0"/>
              </a:rPr>
              <a:t>One must be a CS stream</a:t>
            </a:r>
          </a:p>
        </p:txBody>
      </p:sp>
    </p:spTree>
    <p:extLst>
      <p:ext uri="{BB962C8B-B14F-4D97-AF65-F5344CB8AC3E}">
        <p14:creationId xmlns:p14="http://schemas.microsoft.com/office/powerpoint/2010/main" val="104160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BC5CE-001D-4054-9205-4BB1B9EE326D}"/>
              </a:ext>
            </a:extLst>
          </p:cNvPr>
          <p:cNvSpPr>
            <a:spLocks noGrp="1"/>
          </p:cNvSpPr>
          <p:nvPr>
            <p:ph idx="1"/>
          </p:nvPr>
        </p:nvSpPr>
        <p:spPr>
          <a:xfrm>
            <a:off x="925508" y="1905532"/>
            <a:ext cx="8123328" cy="3857937"/>
          </a:xfrm>
        </p:spPr>
        <p:txBody>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Human-computer Interaction area</a:t>
            </a:r>
            <a:endParaRPr lang="en-US" sz="1800" dirty="0">
              <a:effectLst/>
              <a:latin typeface="Arial" panose="020B0604020202020204" pitchFamily="34" charset="0"/>
              <a:ea typeface="Arial" panose="020B0604020202020204" pitchFamily="34" charset="0"/>
            </a:endParaRPr>
          </a:p>
          <a:p>
            <a:pPr marL="274320" lvl="1">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HCI hardware, HCI software, Computers &amp; society stream</a:t>
            </a: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Programming Languages area</a:t>
            </a:r>
            <a:endParaRPr lang="en-US" sz="1800" dirty="0">
              <a:effectLst/>
              <a:latin typeface="Arial" panose="020B0604020202020204" pitchFamily="34" charset="0"/>
              <a:ea typeface="Arial" panose="020B0604020202020204" pitchFamily="34" charset="0"/>
            </a:endParaRPr>
          </a:p>
          <a:p>
            <a:pPr marL="274320" lvl="1">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Compilers, Program analysis, Performance engineering, </a:t>
            </a: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Systems area</a:t>
            </a:r>
            <a:endParaRPr lang="en-US" sz="1800" dirty="0">
              <a:effectLst/>
              <a:latin typeface="Arial" panose="020B0604020202020204" pitchFamily="34" charset="0"/>
              <a:ea typeface="Arial" panose="020B0604020202020204" pitchFamily="34" charset="0"/>
            </a:endParaRPr>
          </a:p>
          <a:p>
            <a:pPr marL="274320" lvl="1">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Architecture, Data systems, Distributed data, Networked systems, Operating systems  </a:t>
            </a: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Security area</a:t>
            </a:r>
            <a:endParaRPr lang="en-US" sz="1800" dirty="0">
              <a:effectLst/>
              <a:latin typeface="Arial" panose="020B0604020202020204" pitchFamily="34" charset="0"/>
              <a:ea typeface="Arial" panose="020B0604020202020204" pitchFamily="34" charset="0"/>
            </a:endParaRPr>
          </a:p>
          <a:p>
            <a:pPr marL="274320" lvl="1">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Cryptographic security, Systems security </a:t>
            </a: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Theory area</a:t>
            </a:r>
            <a:endParaRPr lang="en-US" sz="1800" dirty="0">
              <a:effectLst/>
              <a:latin typeface="Arial" panose="020B0604020202020204" pitchFamily="34" charset="0"/>
              <a:ea typeface="Arial" panose="020B0604020202020204" pitchFamily="34" charset="0"/>
            </a:endParaRPr>
          </a:p>
          <a:p>
            <a:pPr marL="274320" lvl="1">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Algorithms, Computability/complexity, Cryptography, Randomness and computation, Quantum computing</a:t>
            </a:r>
            <a:endParaRPr lang="en-US" sz="1800" u="none" strike="noStrike" dirty="0">
              <a:effectLst/>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A7DAA38D-BB8E-4880-B8FC-4D469BB2F8B3}"/>
              </a:ext>
            </a:extLst>
          </p:cNvPr>
          <p:cNvSpPr>
            <a:spLocks noGrp="1"/>
          </p:cNvSpPr>
          <p:nvPr>
            <p:ph type="sldNum" sz="quarter" idx="12"/>
          </p:nvPr>
        </p:nvSpPr>
        <p:spPr/>
        <p:txBody>
          <a:bodyPr/>
          <a:lstStyle/>
          <a:p>
            <a:fld id="{C0B70BFE-D5B7-504D-B59D-24A26B2A0396}" type="slidenum">
              <a:rPr lang="en-US" smtClean="0"/>
              <a:t>12</a:t>
            </a:fld>
            <a:endParaRPr lang="en-US" dirty="0"/>
          </a:p>
        </p:txBody>
      </p:sp>
      <p:sp>
        <p:nvSpPr>
          <p:cNvPr id="4" name="Text Placeholder 3">
            <a:extLst>
              <a:ext uri="{FF2B5EF4-FFF2-40B4-BE49-F238E27FC236}">
                <a16:creationId xmlns:a16="http://schemas.microsoft.com/office/drawing/2014/main" id="{6E09DB35-72D0-4908-884D-1F4B29332FE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9215DBF-22A0-49B6-A340-1414A72ED089}"/>
              </a:ext>
            </a:extLst>
          </p:cNvPr>
          <p:cNvSpPr>
            <a:spLocks noGrp="1"/>
          </p:cNvSpPr>
          <p:nvPr>
            <p:ph type="title"/>
          </p:nvPr>
        </p:nvSpPr>
        <p:spPr/>
        <p:txBody>
          <a:bodyPr/>
          <a:lstStyle/>
          <a:p>
            <a:r>
              <a:rPr lang="en-US" sz="2400" b="0" dirty="0"/>
              <a:t>Computer Science Degree (6.3)</a:t>
            </a:r>
            <a:br>
              <a:rPr lang="en-US" sz="2400" b="0" dirty="0"/>
            </a:br>
            <a:r>
              <a:rPr lang="en-US" sz="2800" dirty="0"/>
              <a:t>Examples of </a:t>
            </a:r>
            <a:r>
              <a:rPr lang="en-US" i="1" dirty="0"/>
              <a:t>CS</a:t>
            </a:r>
            <a:r>
              <a:rPr lang="en-US" dirty="0"/>
              <a:t> </a:t>
            </a:r>
            <a:r>
              <a:rPr lang="en-US" i="1" dirty="0"/>
              <a:t>Streams</a:t>
            </a:r>
          </a:p>
        </p:txBody>
      </p:sp>
    </p:spTree>
    <p:extLst>
      <p:ext uri="{BB962C8B-B14F-4D97-AF65-F5344CB8AC3E}">
        <p14:creationId xmlns:p14="http://schemas.microsoft.com/office/powerpoint/2010/main" val="3086095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7BC5CE-001D-4054-9205-4BB1B9EE326D}"/>
              </a:ext>
            </a:extLst>
          </p:cNvPr>
          <p:cNvSpPr>
            <a:spLocks noGrp="1"/>
          </p:cNvSpPr>
          <p:nvPr>
            <p:ph idx="1"/>
          </p:nvPr>
        </p:nvSpPr>
        <p:spPr>
          <a:xfrm>
            <a:off x="925508" y="1905532"/>
            <a:ext cx="8218492" cy="3857937"/>
          </a:xfrm>
        </p:spPr>
        <p:txBody>
          <a:bodyPr/>
          <a:lstStyle/>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Deep learning </a:t>
            </a:r>
          </a:p>
          <a:p>
            <a:pPr marL="0" marR="0">
              <a:lnSpc>
                <a:spcPct val="115000"/>
              </a:lnSpc>
              <a:spcBef>
                <a:spcPts val="0"/>
              </a:spcBef>
              <a:spcAft>
                <a:spcPts val="0"/>
              </a:spcAft>
            </a:pP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Machine learning with natural language processing applications </a:t>
            </a:r>
          </a:p>
          <a:p>
            <a:pPr marL="0" marR="0">
              <a:lnSpc>
                <a:spcPct val="115000"/>
              </a:lnSpc>
              <a:spcBef>
                <a:spcPts val="0"/>
              </a:spcBef>
              <a:spcAft>
                <a:spcPts val="0"/>
              </a:spcAft>
            </a:pP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Computer vision  </a:t>
            </a:r>
          </a:p>
          <a:p>
            <a:pPr marL="0" marR="0">
              <a:lnSpc>
                <a:spcPct val="115000"/>
              </a:lnSpc>
              <a:spcBef>
                <a:spcPts val="0"/>
              </a:spcBef>
              <a:spcAft>
                <a:spcPts val="0"/>
              </a:spcAft>
            </a:pP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Robotic manipulation  </a:t>
            </a:r>
          </a:p>
          <a:p>
            <a:pPr marL="0" marR="0">
              <a:lnSpc>
                <a:spcPct val="115000"/>
              </a:lnSpc>
              <a:spcBef>
                <a:spcPts val="0"/>
              </a:spcBef>
              <a:spcAft>
                <a:spcPts val="0"/>
              </a:spcAft>
            </a:pPr>
            <a:endParaRPr lang="en-US" sz="1800" b="1"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800" b="1" dirty="0">
                <a:effectLst/>
                <a:latin typeface="Arial" panose="020B0604020202020204" pitchFamily="34" charset="0"/>
                <a:ea typeface="Arial" panose="020B0604020202020204" pitchFamily="34" charset="0"/>
              </a:rPr>
              <a:t>AI, Internet, &amp; society</a:t>
            </a:r>
          </a:p>
          <a:p>
            <a:pPr marL="0">
              <a:lnSpc>
                <a:spcPct val="115000"/>
              </a:lnSpc>
              <a:spcAft>
                <a:spcPts val="0"/>
              </a:spcAft>
            </a:pPr>
            <a:endParaRPr lang="en-US" sz="1100" b="1" dirty="0">
              <a:effectLst/>
              <a:latin typeface="Arial" panose="020B0604020202020204" pitchFamily="34" charset="0"/>
              <a:ea typeface="Arial" panose="020B0604020202020204" pitchFamily="34" charset="0"/>
            </a:endParaRPr>
          </a:p>
        </p:txBody>
      </p:sp>
      <p:sp>
        <p:nvSpPr>
          <p:cNvPr id="3" name="Slide Number Placeholder 2">
            <a:extLst>
              <a:ext uri="{FF2B5EF4-FFF2-40B4-BE49-F238E27FC236}">
                <a16:creationId xmlns:a16="http://schemas.microsoft.com/office/drawing/2014/main" id="{A7DAA38D-BB8E-4880-B8FC-4D469BB2F8B3}"/>
              </a:ext>
            </a:extLst>
          </p:cNvPr>
          <p:cNvSpPr>
            <a:spLocks noGrp="1"/>
          </p:cNvSpPr>
          <p:nvPr>
            <p:ph type="sldNum" sz="quarter" idx="12"/>
          </p:nvPr>
        </p:nvSpPr>
        <p:spPr/>
        <p:txBody>
          <a:bodyPr/>
          <a:lstStyle/>
          <a:p>
            <a:fld id="{C0B70BFE-D5B7-504D-B59D-24A26B2A0396}" type="slidenum">
              <a:rPr lang="en-US" smtClean="0"/>
              <a:t>13</a:t>
            </a:fld>
            <a:endParaRPr lang="en-US" dirty="0"/>
          </a:p>
        </p:txBody>
      </p:sp>
      <p:sp>
        <p:nvSpPr>
          <p:cNvPr id="4" name="Text Placeholder 3">
            <a:extLst>
              <a:ext uri="{FF2B5EF4-FFF2-40B4-BE49-F238E27FC236}">
                <a16:creationId xmlns:a16="http://schemas.microsoft.com/office/drawing/2014/main" id="{6E09DB35-72D0-4908-884D-1F4B29332FE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9215DBF-22A0-49B6-A340-1414A72ED089}"/>
              </a:ext>
            </a:extLst>
          </p:cNvPr>
          <p:cNvSpPr>
            <a:spLocks noGrp="1"/>
          </p:cNvSpPr>
          <p:nvPr>
            <p:ph type="title"/>
          </p:nvPr>
        </p:nvSpPr>
        <p:spPr/>
        <p:txBody>
          <a:bodyPr/>
          <a:lstStyle/>
          <a:p>
            <a:r>
              <a:rPr lang="en-US" sz="2400" b="0" dirty="0"/>
              <a:t>Computer Science Degree (6.3)</a:t>
            </a:r>
            <a:br>
              <a:rPr lang="en-US" sz="2800" dirty="0"/>
            </a:br>
            <a:r>
              <a:rPr lang="en-US" sz="2800" dirty="0"/>
              <a:t>Examples of </a:t>
            </a:r>
            <a:r>
              <a:rPr lang="en-US" i="1" dirty="0"/>
              <a:t>AI+D Streams</a:t>
            </a:r>
          </a:p>
        </p:txBody>
      </p:sp>
      <p:sp>
        <p:nvSpPr>
          <p:cNvPr id="6" name="TextBox 5">
            <a:extLst>
              <a:ext uri="{FF2B5EF4-FFF2-40B4-BE49-F238E27FC236}">
                <a16:creationId xmlns:a16="http://schemas.microsoft.com/office/drawing/2014/main" id="{00639796-ACCC-4E68-88D0-D3A3CD1C2A88}"/>
              </a:ext>
            </a:extLst>
          </p:cNvPr>
          <p:cNvSpPr txBox="1"/>
          <p:nvPr/>
        </p:nvSpPr>
        <p:spPr>
          <a:xfrm>
            <a:off x="3980330" y="5907341"/>
            <a:ext cx="3455561" cy="369332"/>
          </a:xfrm>
          <a:prstGeom prst="rect">
            <a:avLst/>
          </a:prstGeom>
          <a:noFill/>
        </p:spPr>
        <p:txBody>
          <a:bodyPr wrap="none" rtlCol="0">
            <a:spAutoFit/>
          </a:bodyPr>
          <a:lstStyle/>
          <a:p>
            <a:r>
              <a:rPr lang="en-US" dirty="0"/>
              <a:t>Similarly, we can define EE streams</a:t>
            </a:r>
          </a:p>
        </p:txBody>
      </p:sp>
    </p:spTree>
    <p:extLst>
      <p:ext uri="{BB962C8B-B14F-4D97-AF65-F5344CB8AC3E}">
        <p14:creationId xmlns:p14="http://schemas.microsoft.com/office/powerpoint/2010/main" val="9248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5C7AF1-C077-4C97-8A1E-1008AE966FFE}"/>
              </a:ext>
            </a:extLst>
          </p:cNvPr>
          <p:cNvSpPr>
            <a:spLocks noGrp="1"/>
          </p:cNvSpPr>
          <p:nvPr>
            <p:ph idx="1"/>
          </p:nvPr>
        </p:nvSpPr>
        <p:spPr>
          <a:xfrm>
            <a:off x="721870" y="2092921"/>
            <a:ext cx="8422130" cy="3857937"/>
          </a:xfrm>
        </p:spPr>
        <p:txBody>
          <a:bodyPr/>
          <a:lstStyle/>
          <a:p>
            <a:pPr>
              <a:lnSpc>
                <a:spcPct val="100000"/>
              </a:lnSpc>
            </a:pPr>
            <a:r>
              <a:rPr lang="en-US" sz="1800" dirty="0"/>
              <a:t>The core requirements are almost the same as the CS degree (6.3)</a:t>
            </a:r>
          </a:p>
          <a:p>
            <a:pPr>
              <a:lnSpc>
                <a:spcPct val="100000"/>
              </a:lnSpc>
            </a:pPr>
            <a:r>
              <a:rPr lang="en-US" sz="1800" dirty="0"/>
              <a:t>A set of requirements to provide a broad foundation in AI+D: </a:t>
            </a:r>
            <a:r>
              <a:rPr lang="en-US" sz="1800" dirty="0">
                <a:solidFill>
                  <a:schemeClr val="dk1"/>
                </a:solidFill>
                <a:highlight>
                  <a:schemeClr val="lt1"/>
                </a:highlight>
              </a:rPr>
              <a:t>5 subjects, one from each of the following areas</a:t>
            </a:r>
          </a:p>
          <a:p>
            <a:pPr marL="914400" lvl="1" indent="-317500" algn="l" rtl="0">
              <a:lnSpc>
                <a:spcPct val="100000"/>
              </a:lnSpc>
              <a:spcBef>
                <a:spcPts val="0"/>
              </a:spcBef>
              <a:spcAft>
                <a:spcPts val="0"/>
              </a:spcAft>
              <a:buClr>
                <a:schemeClr val="dk1"/>
              </a:buClr>
              <a:buSzPts val="1400"/>
              <a:buChar char="○"/>
            </a:pPr>
            <a:r>
              <a:rPr lang="en-US" sz="1800" b="1" dirty="0">
                <a:solidFill>
                  <a:schemeClr val="dk1"/>
                </a:solidFill>
                <a:highlight>
                  <a:schemeClr val="lt1"/>
                </a:highlight>
              </a:rPr>
              <a:t>Data-centric: </a:t>
            </a:r>
            <a:r>
              <a:rPr lang="en-US" sz="1800" dirty="0">
                <a:solidFill>
                  <a:schemeClr val="dk1"/>
                </a:solidFill>
                <a:highlight>
                  <a:schemeClr val="lt1"/>
                </a:highlight>
              </a:rPr>
              <a:t>Intro ML, Intro Stat Data Analysis</a:t>
            </a:r>
          </a:p>
          <a:p>
            <a:pPr marL="914400" lvl="1" indent="-317500" algn="l" rtl="0">
              <a:lnSpc>
                <a:spcPct val="100000"/>
              </a:lnSpc>
              <a:spcBef>
                <a:spcPts val="0"/>
              </a:spcBef>
              <a:spcAft>
                <a:spcPts val="0"/>
              </a:spcAft>
              <a:buClr>
                <a:schemeClr val="dk1"/>
              </a:buClr>
              <a:buSzPts val="1400"/>
              <a:buChar char="○"/>
            </a:pPr>
            <a:r>
              <a:rPr lang="en-US" sz="1800" b="1" dirty="0">
                <a:solidFill>
                  <a:schemeClr val="dk1"/>
                </a:solidFill>
                <a:highlight>
                  <a:schemeClr val="lt1"/>
                </a:highlight>
              </a:rPr>
              <a:t>Model-centric: </a:t>
            </a:r>
            <a:r>
              <a:rPr lang="en-US" sz="1800" dirty="0">
                <a:solidFill>
                  <a:schemeClr val="dk1"/>
                </a:solidFill>
                <a:highlight>
                  <a:schemeClr val="lt1"/>
                </a:highlight>
              </a:rPr>
              <a:t>Graphics, Signals, AI representation &amp; reasoning</a:t>
            </a:r>
          </a:p>
          <a:p>
            <a:pPr marL="914400" lvl="1" indent="-317500" algn="l" rtl="0">
              <a:lnSpc>
                <a:spcPct val="100000"/>
              </a:lnSpc>
              <a:spcBef>
                <a:spcPts val="0"/>
              </a:spcBef>
              <a:spcAft>
                <a:spcPts val="0"/>
              </a:spcAft>
              <a:buClr>
                <a:schemeClr val="dk1"/>
              </a:buClr>
              <a:buSzPts val="1400"/>
              <a:buChar char="○"/>
            </a:pPr>
            <a:r>
              <a:rPr lang="en-US" sz="1800" b="1" dirty="0">
                <a:solidFill>
                  <a:schemeClr val="dk1"/>
                </a:solidFill>
                <a:highlight>
                  <a:schemeClr val="lt1"/>
                </a:highlight>
              </a:rPr>
              <a:t>Decision-centric: </a:t>
            </a:r>
            <a:r>
              <a:rPr lang="en-US" sz="1800" dirty="0">
                <a:solidFill>
                  <a:schemeClr val="dk1"/>
                </a:solidFill>
                <a:highlight>
                  <a:schemeClr val="lt1"/>
                </a:highlight>
              </a:rPr>
              <a:t>AI representation &amp; reasoning, Control, Optimization, Networks</a:t>
            </a:r>
          </a:p>
          <a:p>
            <a:pPr marL="914400" lvl="1" indent="-317500" algn="l" rtl="0">
              <a:lnSpc>
                <a:spcPct val="100000"/>
              </a:lnSpc>
              <a:spcBef>
                <a:spcPts val="0"/>
              </a:spcBef>
              <a:spcAft>
                <a:spcPts val="0"/>
              </a:spcAft>
              <a:buClr>
                <a:schemeClr val="dk1"/>
              </a:buClr>
              <a:buSzPts val="1400"/>
              <a:buChar char="○"/>
            </a:pPr>
            <a:r>
              <a:rPr lang="en-US" sz="1800" b="1" dirty="0">
                <a:solidFill>
                  <a:schemeClr val="dk1"/>
                </a:solidFill>
                <a:highlight>
                  <a:schemeClr val="lt1"/>
                </a:highlight>
              </a:rPr>
              <a:t>Computation-centric: </a:t>
            </a:r>
            <a:r>
              <a:rPr lang="en-US" sz="1800" dirty="0">
                <a:solidFill>
                  <a:schemeClr val="dk1"/>
                </a:solidFill>
                <a:highlight>
                  <a:schemeClr val="lt1"/>
                </a:highlight>
              </a:rPr>
              <a:t>Algorithms, Optimization, Graphics</a:t>
            </a:r>
          </a:p>
          <a:p>
            <a:pPr marL="914400" lvl="1" indent="-317500" algn="l" rtl="0">
              <a:lnSpc>
                <a:spcPct val="100000"/>
              </a:lnSpc>
              <a:spcBef>
                <a:spcPts val="0"/>
              </a:spcBef>
              <a:spcAft>
                <a:spcPts val="0"/>
              </a:spcAft>
              <a:buClr>
                <a:schemeClr val="dk1"/>
              </a:buClr>
              <a:buSzPts val="1400"/>
              <a:buChar char="○"/>
            </a:pPr>
            <a:r>
              <a:rPr lang="en-US" sz="1800" b="1" dirty="0">
                <a:solidFill>
                  <a:schemeClr val="dk1"/>
                </a:solidFill>
                <a:highlight>
                  <a:schemeClr val="lt1"/>
                </a:highlight>
              </a:rPr>
              <a:t>Human-centric: </a:t>
            </a:r>
            <a:r>
              <a:rPr lang="en-US" sz="1800" dirty="0">
                <a:solidFill>
                  <a:schemeClr val="dk1"/>
                </a:solidFill>
                <a:highlight>
                  <a:schemeClr val="lt1"/>
                </a:highlight>
              </a:rPr>
              <a:t>AI+D &amp; society, Internet policy, Computational cognitive science, Networks</a:t>
            </a:r>
            <a:endParaRPr lang="en-US" sz="1800" dirty="0"/>
          </a:p>
          <a:p>
            <a:pPr>
              <a:lnSpc>
                <a:spcPct val="100000"/>
              </a:lnSpc>
            </a:pPr>
            <a:r>
              <a:rPr lang="en-US" sz="1800" dirty="0"/>
              <a:t>5 additional subjects to specialize in various areas of AI+D</a:t>
            </a:r>
          </a:p>
        </p:txBody>
      </p:sp>
      <p:sp>
        <p:nvSpPr>
          <p:cNvPr id="3" name="Slide Number Placeholder 2">
            <a:extLst>
              <a:ext uri="{FF2B5EF4-FFF2-40B4-BE49-F238E27FC236}">
                <a16:creationId xmlns:a16="http://schemas.microsoft.com/office/drawing/2014/main" id="{5753C85F-7E15-4A4B-8BF8-BAF2493C79CB}"/>
              </a:ext>
            </a:extLst>
          </p:cNvPr>
          <p:cNvSpPr>
            <a:spLocks noGrp="1"/>
          </p:cNvSpPr>
          <p:nvPr>
            <p:ph type="sldNum" sz="quarter" idx="12"/>
          </p:nvPr>
        </p:nvSpPr>
        <p:spPr/>
        <p:txBody>
          <a:bodyPr/>
          <a:lstStyle/>
          <a:p>
            <a:fld id="{C0B70BFE-D5B7-504D-B59D-24A26B2A0396}" type="slidenum">
              <a:rPr lang="en-US" smtClean="0"/>
              <a:t>14</a:t>
            </a:fld>
            <a:endParaRPr lang="en-US" dirty="0"/>
          </a:p>
        </p:txBody>
      </p:sp>
      <p:sp>
        <p:nvSpPr>
          <p:cNvPr id="4" name="Text Placeholder 3">
            <a:extLst>
              <a:ext uri="{FF2B5EF4-FFF2-40B4-BE49-F238E27FC236}">
                <a16:creationId xmlns:a16="http://schemas.microsoft.com/office/drawing/2014/main" id="{44438ABF-4D0F-49E3-A2F4-740F5195CDC0}"/>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C00FB7E2-2CF4-4E78-A512-4E45A8D4E771}"/>
              </a:ext>
            </a:extLst>
          </p:cNvPr>
          <p:cNvSpPr>
            <a:spLocks noGrp="1"/>
          </p:cNvSpPr>
          <p:nvPr>
            <p:ph type="title"/>
          </p:nvPr>
        </p:nvSpPr>
        <p:spPr/>
        <p:txBody>
          <a:bodyPr/>
          <a:lstStyle/>
          <a:p>
            <a:r>
              <a:rPr lang="en-US" dirty="0"/>
              <a:t>AI+Decision making Degree (6.4)</a:t>
            </a:r>
            <a:br>
              <a:rPr lang="en-US" dirty="0"/>
            </a:br>
            <a:r>
              <a:rPr lang="en-US" i="1" dirty="0">
                <a:solidFill>
                  <a:schemeClr val="accent1"/>
                </a:solidFill>
              </a:rPr>
              <a:t>new</a:t>
            </a:r>
          </a:p>
        </p:txBody>
      </p:sp>
    </p:spTree>
    <p:extLst>
      <p:ext uri="{BB962C8B-B14F-4D97-AF65-F5344CB8AC3E}">
        <p14:creationId xmlns:p14="http://schemas.microsoft.com/office/powerpoint/2010/main" val="622524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9FB77-BA19-4838-B9CF-F6F59F61DF52}"/>
              </a:ext>
            </a:extLst>
          </p:cNvPr>
          <p:cNvSpPr>
            <a:spLocks noGrp="1"/>
          </p:cNvSpPr>
          <p:nvPr>
            <p:ph idx="1"/>
          </p:nvPr>
        </p:nvSpPr>
        <p:spPr>
          <a:xfrm>
            <a:off x="867644" y="1681607"/>
            <a:ext cx="8962155" cy="3857937"/>
          </a:xfrm>
        </p:spPr>
        <p:txBody>
          <a:bodyPr/>
          <a:lstStyle/>
          <a:p>
            <a:pPr>
              <a:lnSpc>
                <a:spcPct val="100000"/>
              </a:lnSpc>
            </a:pPr>
            <a:r>
              <a:rPr lang="en-US" sz="2000" dirty="0"/>
              <a:t>The curriculum is designed to provide </a:t>
            </a:r>
            <a:r>
              <a:rPr lang="en-US" sz="2000" b="1" i="1" dirty="0"/>
              <a:t>flexibility</a:t>
            </a:r>
          </a:p>
          <a:p>
            <a:pPr lvl="1">
              <a:lnSpc>
                <a:spcPct val="100000"/>
              </a:lnSpc>
              <a:spcBef>
                <a:spcPts val="0"/>
              </a:spcBef>
              <a:spcAft>
                <a:spcPts val="0"/>
              </a:spcAft>
            </a:pPr>
            <a:r>
              <a:rPr lang="en-US" sz="1800" b="1" dirty="0"/>
              <a:t>Early choice </a:t>
            </a:r>
            <a:r>
              <a:rPr lang="en-US" sz="1800" dirty="0"/>
              <a:t>– a student can easily switch from one degree to several other degrees without loss of time</a:t>
            </a:r>
          </a:p>
          <a:p>
            <a:pPr lvl="1">
              <a:lnSpc>
                <a:spcPct val="100000"/>
              </a:lnSpc>
              <a:spcBef>
                <a:spcPts val="0"/>
              </a:spcBef>
              <a:spcAft>
                <a:spcPts val="0"/>
              </a:spcAft>
            </a:pPr>
            <a:r>
              <a:rPr lang="en-US" sz="1800" b="1" dirty="0"/>
              <a:t>Late choice </a:t>
            </a:r>
            <a:r>
              <a:rPr lang="en-US" sz="1800" dirty="0"/>
              <a:t>– to specialize by choosing a specific track of subjects in an area </a:t>
            </a:r>
          </a:p>
          <a:p>
            <a:pPr lvl="1">
              <a:lnSpc>
                <a:spcPct val="100000"/>
              </a:lnSpc>
            </a:pPr>
            <a:endParaRPr lang="en-US" sz="1800" dirty="0"/>
          </a:p>
          <a:p>
            <a:pPr>
              <a:lnSpc>
                <a:spcPct val="100000"/>
              </a:lnSpc>
            </a:pPr>
            <a:r>
              <a:rPr lang="en-US" sz="2000" b="1" dirty="0"/>
              <a:t>Seamless transition to MEng degree </a:t>
            </a:r>
            <a:r>
              <a:rPr lang="en-US" sz="2000" dirty="0"/>
              <a:t>by choosing even more advanced courses in a track</a:t>
            </a:r>
          </a:p>
        </p:txBody>
      </p:sp>
      <p:sp>
        <p:nvSpPr>
          <p:cNvPr id="3" name="Slide Number Placeholder 2">
            <a:extLst>
              <a:ext uri="{FF2B5EF4-FFF2-40B4-BE49-F238E27FC236}">
                <a16:creationId xmlns:a16="http://schemas.microsoft.com/office/drawing/2014/main" id="{11A5A374-0938-4ADC-AB4D-A2D90F34372E}"/>
              </a:ext>
            </a:extLst>
          </p:cNvPr>
          <p:cNvSpPr>
            <a:spLocks noGrp="1"/>
          </p:cNvSpPr>
          <p:nvPr>
            <p:ph type="sldNum" sz="quarter" idx="12"/>
          </p:nvPr>
        </p:nvSpPr>
        <p:spPr/>
        <p:txBody>
          <a:bodyPr/>
          <a:lstStyle/>
          <a:p>
            <a:fld id="{C0B70BFE-D5B7-504D-B59D-24A26B2A0396}" type="slidenum">
              <a:rPr lang="en-US" smtClean="0"/>
              <a:t>15</a:t>
            </a:fld>
            <a:endParaRPr lang="en-US" dirty="0"/>
          </a:p>
        </p:txBody>
      </p:sp>
      <p:sp>
        <p:nvSpPr>
          <p:cNvPr id="4" name="Text Placeholder 3">
            <a:extLst>
              <a:ext uri="{FF2B5EF4-FFF2-40B4-BE49-F238E27FC236}">
                <a16:creationId xmlns:a16="http://schemas.microsoft.com/office/drawing/2014/main" id="{3CB3E825-3CEE-43BA-A950-0227610EB120}"/>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02A53519-427E-4ADA-B8F2-720E8FAAFBAC}"/>
              </a:ext>
            </a:extLst>
          </p:cNvPr>
          <p:cNvSpPr>
            <a:spLocks noGrp="1"/>
          </p:cNvSpPr>
          <p:nvPr>
            <p:ph type="title"/>
          </p:nvPr>
        </p:nvSpPr>
        <p:spPr/>
        <p:txBody>
          <a:bodyPr/>
          <a:lstStyle/>
          <a:p>
            <a:r>
              <a:rPr lang="en-US" dirty="0"/>
              <a:t>Flexibility</a:t>
            </a:r>
          </a:p>
        </p:txBody>
      </p:sp>
    </p:spTree>
    <p:extLst>
      <p:ext uri="{BB962C8B-B14F-4D97-AF65-F5344CB8AC3E}">
        <p14:creationId xmlns:p14="http://schemas.microsoft.com/office/powerpoint/2010/main" val="123765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395D8-8B44-4893-8A9B-0EC0C8FDAC26}"/>
              </a:ext>
            </a:extLst>
          </p:cNvPr>
          <p:cNvSpPr>
            <a:spLocks noGrp="1"/>
          </p:cNvSpPr>
          <p:nvPr>
            <p:ph idx="1"/>
          </p:nvPr>
        </p:nvSpPr>
        <p:spPr>
          <a:xfrm>
            <a:off x="801384" y="2083443"/>
            <a:ext cx="8296234" cy="3857937"/>
          </a:xfrm>
        </p:spPr>
        <p:txBody>
          <a:bodyPr/>
          <a:lstStyle/>
          <a:p>
            <a:pPr>
              <a:lnSpc>
                <a:spcPct val="100000"/>
              </a:lnSpc>
            </a:pPr>
            <a:r>
              <a:rPr lang="en-US" sz="2000" dirty="0"/>
              <a:t>In the last decade MIT has introduced several blended majors</a:t>
            </a:r>
          </a:p>
          <a:p>
            <a:pPr lvl="1">
              <a:lnSpc>
                <a:spcPct val="100000"/>
              </a:lnSpc>
              <a:spcBef>
                <a:spcPts val="0"/>
              </a:spcBef>
              <a:spcAft>
                <a:spcPts val="0"/>
              </a:spcAft>
            </a:pPr>
            <a:r>
              <a:rPr lang="en-US" sz="1800" dirty="0"/>
              <a:t>CS and Economics (6-14)</a:t>
            </a:r>
          </a:p>
          <a:p>
            <a:pPr lvl="1">
              <a:lnSpc>
                <a:spcPct val="100000"/>
              </a:lnSpc>
              <a:spcBef>
                <a:spcPts val="0"/>
              </a:spcBef>
              <a:spcAft>
                <a:spcPts val="0"/>
              </a:spcAft>
            </a:pPr>
            <a:r>
              <a:rPr lang="en-US" sz="1800" dirty="0"/>
              <a:t>CS and Brian and Cognitive sciences (6-9)</a:t>
            </a:r>
          </a:p>
          <a:p>
            <a:pPr lvl="1">
              <a:lnSpc>
                <a:spcPct val="100000"/>
              </a:lnSpc>
              <a:spcBef>
                <a:spcPts val="0"/>
              </a:spcBef>
              <a:spcAft>
                <a:spcPts val="0"/>
              </a:spcAft>
            </a:pPr>
            <a:r>
              <a:rPr lang="en-US" sz="1800" dirty="0"/>
              <a:t>CS and Biology (6-7)</a:t>
            </a:r>
          </a:p>
          <a:p>
            <a:pPr lvl="1">
              <a:lnSpc>
                <a:spcPct val="100000"/>
              </a:lnSpc>
              <a:spcBef>
                <a:spcPts val="0"/>
              </a:spcBef>
              <a:spcAft>
                <a:spcPts val="0"/>
              </a:spcAft>
            </a:pPr>
            <a:r>
              <a:rPr lang="en-US" sz="1800" dirty="0"/>
              <a:t>Math and Computer Science (18C)</a:t>
            </a:r>
          </a:p>
          <a:p>
            <a:pPr lvl="1">
              <a:lnSpc>
                <a:spcPct val="100000"/>
              </a:lnSpc>
              <a:spcBef>
                <a:spcPts val="0"/>
              </a:spcBef>
              <a:spcAft>
                <a:spcPts val="0"/>
              </a:spcAft>
            </a:pPr>
            <a:r>
              <a:rPr lang="en-US" sz="1800" dirty="0"/>
              <a:t>…</a:t>
            </a:r>
          </a:p>
          <a:p>
            <a:pPr>
              <a:lnSpc>
                <a:spcPct val="100000"/>
              </a:lnSpc>
            </a:pPr>
            <a:r>
              <a:rPr lang="en-US" sz="2000" dirty="0"/>
              <a:t>Blended majors are very successful – students have flocked to these majors</a:t>
            </a:r>
          </a:p>
          <a:p>
            <a:pPr>
              <a:lnSpc>
                <a:spcPct val="100000"/>
              </a:lnSpc>
            </a:pPr>
            <a:r>
              <a:rPr lang="en-US" sz="2000" dirty="0"/>
              <a:t>However, for management reasons EECS has had to put a pause on creating new blended majors</a:t>
            </a:r>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a:p>
            <a:pPr>
              <a:lnSpc>
                <a:spcPct val="100000"/>
              </a:lnSpc>
            </a:pPr>
            <a:endParaRPr lang="en-US" sz="2000" dirty="0"/>
          </a:p>
        </p:txBody>
      </p:sp>
      <p:sp>
        <p:nvSpPr>
          <p:cNvPr id="3" name="Slide Number Placeholder 2">
            <a:extLst>
              <a:ext uri="{FF2B5EF4-FFF2-40B4-BE49-F238E27FC236}">
                <a16:creationId xmlns:a16="http://schemas.microsoft.com/office/drawing/2014/main" id="{FF6AA3CF-1187-4601-9E38-D3E10959D6AA}"/>
              </a:ext>
            </a:extLst>
          </p:cNvPr>
          <p:cNvSpPr>
            <a:spLocks noGrp="1"/>
          </p:cNvSpPr>
          <p:nvPr>
            <p:ph type="sldNum" sz="quarter" idx="12"/>
          </p:nvPr>
        </p:nvSpPr>
        <p:spPr/>
        <p:txBody>
          <a:bodyPr/>
          <a:lstStyle/>
          <a:p>
            <a:fld id="{C0B70BFE-D5B7-504D-B59D-24A26B2A0396}" type="slidenum">
              <a:rPr lang="en-US" smtClean="0"/>
              <a:t>16</a:t>
            </a:fld>
            <a:endParaRPr lang="en-US" dirty="0"/>
          </a:p>
        </p:txBody>
      </p:sp>
      <p:sp>
        <p:nvSpPr>
          <p:cNvPr id="4" name="Text Placeholder 3">
            <a:extLst>
              <a:ext uri="{FF2B5EF4-FFF2-40B4-BE49-F238E27FC236}">
                <a16:creationId xmlns:a16="http://schemas.microsoft.com/office/drawing/2014/main" id="{652F3D06-6F3E-4E7F-8A5D-03F9C007C505}"/>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53AF6272-C4EC-433B-83B3-748AB886D772}"/>
              </a:ext>
            </a:extLst>
          </p:cNvPr>
          <p:cNvSpPr>
            <a:spLocks noGrp="1"/>
          </p:cNvSpPr>
          <p:nvPr>
            <p:ph type="title"/>
          </p:nvPr>
        </p:nvSpPr>
        <p:spPr>
          <a:xfrm>
            <a:off x="801384" y="852754"/>
            <a:ext cx="8065400" cy="1119883"/>
          </a:xfrm>
        </p:spPr>
        <p:txBody>
          <a:bodyPr/>
          <a:lstStyle/>
          <a:p>
            <a:r>
              <a:rPr lang="en-US" dirty="0"/>
              <a:t>Blended Majors: Dealing with increased demand for CS and AI+D</a:t>
            </a:r>
          </a:p>
        </p:txBody>
      </p:sp>
    </p:spTree>
    <p:extLst>
      <p:ext uri="{BB962C8B-B14F-4D97-AF65-F5344CB8AC3E}">
        <p14:creationId xmlns:p14="http://schemas.microsoft.com/office/powerpoint/2010/main" val="322518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E129A-613A-4DCE-8007-21CED69F33B3}"/>
              </a:ext>
            </a:extLst>
          </p:cNvPr>
          <p:cNvSpPr>
            <a:spLocks noGrp="1"/>
          </p:cNvSpPr>
          <p:nvPr>
            <p:ph type="title"/>
          </p:nvPr>
        </p:nvSpPr>
        <p:spPr/>
        <p:txBody>
          <a:bodyPr/>
          <a:lstStyle/>
          <a:p>
            <a:r>
              <a:rPr lang="en-US" dirty="0"/>
              <a:t>Blended Computer Science and Economics major (6-14)</a:t>
            </a:r>
          </a:p>
        </p:txBody>
      </p:sp>
      <p:sp>
        <p:nvSpPr>
          <p:cNvPr id="2" name="Content Placeholder 1">
            <a:extLst>
              <a:ext uri="{FF2B5EF4-FFF2-40B4-BE49-F238E27FC236}">
                <a16:creationId xmlns:a16="http://schemas.microsoft.com/office/drawing/2014/main" id="{37BCCA1E-84F8-4FC9-8303-7A0A1EA49DBD}"/>
              </a:ext>
            </a:extLst>
          </p:cNvPr>
          <p:cNvSpPr>
            <a:spLocks noGrp="1"/>
          </p:cNvSpPr>
          <p:nvPr>
            <p:ph sz="half" idx="1"/>
          </p:nvPr>
        </p:nvSpPr>
        <p:spPr>
          <a:xfrm>
            <a:off x="801384" y="2083443"/>
            <a:ext cx="3770616" cy="3921803"/>
          </a:xfrm>
          <a:ln>
            <a:solidFill>
              <a:schemeClr val="accent1"/>
            </a:solidFill>
          </a:ln>
        </p:spPr>
        <p:txBody>
          <a:bodyPr/>
          <a:lstStyle/>
          <a:p>
            <a:pPr marL="0" indent="0">
              <a:lnSpc>
                <a:spcPct val="100000"/>
              </a:lnSpc>
              <a:buNone/>
            </a:pPr>
            <a:r>
              <a:rPr lang="en-US" sz="1600" dirty="0"/>
              <a:t>Economics major (14.1)</a:t>
            </a:r>
          </a:p>
          <a:p>
            <a:pPr>
              <a:lnSpc>
                <a:spcPct val="100000"/>
              </a:lnSpc>
            </a:pPr>
            <a:r>
              <a:rPr lang="en-US" sz="1600" dirty="0"/>
              <a:t>Required</a:t>
            </a:r>
          </a:p>
          <a:p>
            <a:pPr lvl="1">
              <a:lnSpc>
                <a:spcPct val="100000"/>
              </a:lnSpc>
              <a:spcBef>
                <a:spcPts val="0"/>
              </a:spcBef>
              <a:spcAft>
                <a:spcPts val="0"/>
              </a:spcAft>
            </a:pPr>
            <a:r>
              <a:rPr lang="en-US" sz="1600" dirty="0"/>
              <a:t>Microeconomics</a:t>
            </a:r>
          </a:p>
          <a:p>
            <a:pPr lvl="1">
              <a:lnSpc>
                <a:spcPct val="100000"/>
              </a:lnSpc>
              <a:spcBef>
                <a:spcPts val="0"/>
              </a:spcBef>
              <a:spcAft>
                <a:spcPts val="0"/>
              </a:spcAft>
            </a:pPr>
            <a:r>
              <a:rPr lang="en-US" sz="1600" dirty="0"/>
              <a:t>Macroeconomics</a:t>
            </a:r>
          </a:p>
          <a:p>
            <a:pPr lvl="1">
              <a:lnSpc>
                <a:spcPct val="100000"/>
              </a:lnSpc>
              <a:spcBef>
                <a:spcPts val="0"/>
              </a:spcBef>
              <a:spcAft>
                <a:spcPts val="0"/>
              </a:spcAft>
            </a:pPr>
            <a:r>
              <a:rPr lang="en-US" sz="1600" dirty="0"/>
              <a:t>Statistical Methods</a:t>
            </a:r>
          </a:p>
          <a:p>
            <a:pPr lvl="1">
              <a:lnSpc>
                <a:spcPct val="100000"/>
              </a:lnSpc>
              <a:spcBef>
                <a:spcPts val="0"/>
              </a:spcBef>
              <a:spcAft>
                <a:spcPts val="0"/>
              </a:spcAft>
            </a:pPr>
            <a:r>
              <a:rPr lang="en-US" sz="1600" dirty="0"/>
              <a:t>Econometrics</a:t>
            </a:r>
          </a:p>
          <a:p>
            <a:pPr>
              <a:lnSpc>
                <a:spcPct val="100000"/>
              </a:lnSpc>
            </a:pPr>
            <a:r>
              <a:rPr lang="en-US" sz="1600" dirty="0"/>
              <a:t>Plus, two subjects from Advanced Micro or Intermediate Macro economics or Mathematical modeling</a:t>
            </a:r>
          </a:p>
          <a:p>
            <a:pPr>
              <a:lnSpc>
                <a:spcPct val="100000"/>
              </a:lnSpc>
            </a:pPr>
            <a:r>
              <a:rPr lang="en-US" sz="1600" dirty="0"/>
              <a:t>Plus, one subject from Game Theory, Market design, Networks, Strategy</a:t>
            </a:r>
          </a:p>
          <a:p>
            <a:pPr>
              <a:lnSpc>
                <a:spcPct val="100000"/>
              </a:lnSpc>
            </a:pPr>
            <a:r>
              <a:rPr lang="en-US" sz="1600" dirty="0"/>
              <a:t>Plus, four elective subjects in economics</a:t>
            </a:r>
          </a:p>
          <a:p>
            <a:pPr lvl="1">
              <a:lnSpc>
                <a:spcPct val="100000"/>
              </a:lnSpc>
            </a:pPr>
            <a:endParaRPr lang="en-US" dirty="0"/>
          </a:p>
        </p:txBody>
      </p:sp>
      <p:sp>
        <p:nvSpPr>
          <p:cNvPr id="6" name="Content Placeholder 5">
            <a:extLst>
              <a:ext uri="{FF2B5EF4-FFF2-40B4-BE49-F238E27FC236}">
                <a16:creationId xmlns:a16="http://schemas.microsoft.com/office/drawing/2014/main" id="{BAA7D35A-593A-425B-9BCF-8B1D8E304809}"/>
              </a:ext>
            </a:extLst>
          </p:cNvPr>
          <p:cNvSpPr>
            <a:spLocks noGrp="1"/>
          </p:cNvSpPr>
          <p:nvPr>
            <p:ph sz="half" idx="2"/>
          </p:nvPr>
        </p:nvSpPr>
        <p:spPr>
          <a:xfrm>
            <a:off x="4801883" y="2083443"/>
            <a:ext cx="4222847" cy="3921803"/>
          </a:xfrm>
          <a:ln>
            <a:solidFill>
              <a:schemeClr val="accent1"/>
            </a:solidFill>
          </a:ln>
        </p:spPr>
        <p:txBody>
          <a:bodyPr/>
          <a:lstStyle/>
          <a:p>
            <a:pPr marL="0" indent="0">
              <a:lnSpc>
                <a:spcPct val="100000"/>
              </a:lnSpc>
              <a:buNone/>
            </a:pPr>
            <a:r>
              <a:rPr lang="en-US" sz="1600" dirty="0"/>
              <a:t>Blended CS and Economics major	</a:t>
            </a:r>
          </a:p>
          <a:p>
            <a:pPr>
              <a:lnSpc>
                <a:spcPct val="100000"/>
              </a:lnSpc>
            </a:pPr>
            <a:r>
              <a:rPr lang="en-US" sz="1600" dirty="0"/>
              <a:t>Economics	</a:t>
            </a:r>
          </a:p>
          <a:p>
            <a:pPr lvl="1">
              <a:lnSpc>
                <a:spcPct val="100000"/>
              </a:lnSpc>
              <a:spcBef>
                <a:spcPts val="0"/>
              </a:spcBef>
              <a:spcAft>
                <a:spcPts val="0"/>
              </a:spcAft>
            </a:pPr>
            <a:r>
              <a:rPr lang="en-US" sz="1600" dirty="0"/>
              <a:t>Microeconomics</a:t>
            </a:r>
          </a:p>
          <a:p>
            <a:pPr lvl="1">
              <a:lnSpc>
                <a:spcPct val="100000"/>
              </a:lnSpc>
              <a:spcBef>
                <a:spcPts val="0"/>
              </a:spcBef>
              <a:spcAft>
                <a:spcPts val="0"/>
              </a:spcAft>
            </a:pPr>
            <a:r>
              <a:rPr lang="en-US" sz="1600" strike="sngStrike" dirty="0">
                <a:solidFill>
                  <a:schemeClr val="accent1"/>
                </a:solidFill>
              </a:rPr>
              <a:t>Macroeconomics, </a:t>
            </a:r>
          </a:p>
          <a:p>
            <a:pPr lvl="1">
              <a:lnSpc>
                <a:spcPct val="100000"/>
              </a:lnSpc>
              <a:spcBef>
                <a:spcPts val="0"/>
              </a:spcBef>
              <a:spcAft>
                <a:spcPts val="0"/>
              </a:spcAft>
            </a:pPr>
            <a:r>
              <a:rPr lang="en-US" sz="1600" dirty="0"/>
              <a:t>Statistical Methods or Probability and Random Variables</a:t>
            </a:r>
          </a:p>
          <a:p>
            <a:pPr lvl="1">
              <a:lnSpc>
                <a:spcPct val="100000"/>
              </a:lnSpc>
              <a:spcBef>
                <a:spcPts val="0"/>
              </a:spcBef>
              <a:spcAft>
                <a:spcPts val="0"/>
              </a:spcAft>
            </a:pPr>
            <a:r>
              <a:rPr lang="en-US" sz="1600" dirty="0"/>
              <a:t>Econometric 		</a:t>
            </a:r>
          </a:p>
          <a:p>
            <a:pPr>
              <a:lnSpc>
                <a:spcPct val="100000"/>
              </a:lnSpc>
            </a:pPr>
            <a:r>
              <a:rPr lang="en-US" sz="1600" dirty="0"/>
              <a:t>Plus,</a:t>
            </a:r>
            <a:r>
              <a:rPr lang="en-US" sz="1600" strike="sngStrike" dirty="0">
                <a:solidFill>
                  <a:schemeClr val="accent1"/>
                </a:solidFill>
              </a:rPr>
              <a:t> two</a:t>
            </a:r>
            <a:r>
              <a:rPr lang="en-US" sz="1600" dirty="0"/>
              <a:t> one from Intermediate Macro or Mathematical Modeling </a:t>
            </a:r>
          </a:p>
          <a:p>
            <a:pPr>
              <a:lnSpc>
                <a:spcPct val="100000"/>
              </a:lnSpc>
            </a:pPr>
            <a:r>
              <a:rPr lang="en-US" sz="1600" strike="sngStrike" dirty="0">
                <a:solidFill>
                  <a:schemeClr val="accent1"/>
                </a:solidFill>
              </a:rPr>
              <a:t>Plus one more subject from Game Theory, Market design, Networks, Strategy</a:t>
            </a:r>
            <a:r>
              <a:rPr lang="en-US" sz="1600" dirty="0"/>
              <a:t>	</a:t>
            </a:r>
          </a:p>
          <a:p>
            <a:pPr>
              <a:lnSpc>
                <a:spcPct val="100000"/>
              </a:lnSpc>
            </a:pPr>
            <a:r>
              <a:rPr lang="en-US" sz="1600" dirty="0"/>
              <a:t>Plus, </a:t>
            </a:r>
            <a:r>
              <a:rPr lang="en-US" sz="1600" strike="sngStrike" dirty="0">
                <a:solidFill>
                  <a:schemeClr val="accent1"/>
                </a:solidFill>
              </a:rPr>
              <a:t>four</a:t>
            </a:r>
            <a:r>
              <a:rPr lang="en-US" sz="1600" dirty="0"/>
              <a:t> three more electives in Economics</a:t>
            </a:r>
          </a:p>
        </p:txBody>
      </p:sp>
      <p:sp>
        <p:nvSpPr>
          <p:cNvPr id="3" name="Slide Number Placeholder 2">
            <a:extLst>
              <a:ext uri="{FF2B5EF4-FFF2-40B4-BE49-F238E27FC236}">
                <a16:creationId xmlns:a16="http://schemas.microsoft.com/office/drawing/2014/main" id="{1A487DD7-ADC4-4909-ABF8-69D0FB5B2870}"/>
              </a:ext>
            </a:extLst>
          </p:cNvPr>
          <p:cNvSpPr>
            <a:spLocks noGrp="1"/>
          </p:cNvSpPr>
          <p:nvPr>
            <p:ph type="sldNum" sz="quarter" idx="12"/>
          </p:nvPr>
        </p:nvSpPr>
        <p:spPr/>
        <p:txBody>
          <a:bodyPr/>
          <a:lstStyle/>
          <a:p>
            <a:fld id="{C0B70BFE-D5B7-504D-B59D-24A26B2A0396}" type="slidenum">
              <a:rPr lang="en-US" smtClean="0"/>
              <a:t>17</a:t>
            </a:fld>
            <a:endParaRPr lang="en-US" dirty="0"/>
          </a:p>
        </p:txBody>
      </p:sp>
      <p:sp>
        <p:nvSpPr>
          <p:cNvPr id="7" name="Text Placeholder 6">
            <a:extLst>
              <a:ext uri="{FF2B5EF4-FFF2-40B4-BE49-F238E27FC236}">
                <a16:creationId xmlns:a16="http://schemas.microsoft.com/office/drawing/2014/main" id="{3E8EEAEE-5F22-4EE6-ACDA-54021877265B}"/>
              </a:ext>
            </a:extLst>
          </p:cNvPr>
          <p:cNvSpPr>
            <a:spLocks noGrp="1"/>
          </p:cNvSpPr>
          <p:nvPr>
            <p:ph type="body" sz="quarter" idx="13"/>
          </p:nvPr>
        </p:nvSpPr>
        <p:spPr/>
        <p:txBody>
          <a:bodyPr/>
          <a:lstStyle/>
          <a:p>
            <a:endParaRPr lang="en-US" dirty="0"/>
          </a:p>
        </p:txBody>
      </p:sp>
      <p:sp>
        <p:nvSpPr>
          <p:cNvPr id="4" name="TextBox 3">
            <a:extLst>
              <a:ext uri="{FF2B5EF4-FFF2-40B4-BE49-F238E27FC236}">
                <a16:creationId xmlns:a16="http://schemas.microsoft.com/office/drawing/2014/main" id="{6401C4AC-0F70-9D4B-F8BD-8DA47EDBE605}"/>
              </a:ext>
            </a:extLst>
          </p:cNvPr>
          <p:cNvSpPr txBox="1"/>
          <p:nvPr/>
        </p:nvSpPr>
        <p:spPr>
          <a:xfrm>
            <a:off x="5844503" y="5540279"/>
            <a:ext cx="2814681" cy="369332"/>
          </a:xfrm>
          <a:prstGeom prst="rect">
            <a:avLst/>
          </a:prstGeom>
          <a:solidFill>
            <a:schemeClr val="accent3"/>
          </a:solidFill>
        </p:spPr>
        <p:txBody>
          <a:bodyPr wrap="none" rtlCol="0">
            <a:spAutoFit/>
          </a:bodyPr>
          <a:lstStyle/>
          <a:p>
            <a:r>
              <a:rPr lang="en-US" dirty="0">
                <a:solidFill>
                  <a:schemeClr val="bg1"/>
                </a:solidFill>
              </a:rPr>
              <a:t>Plus, 8 Math, CS, AI subjects</a:t>
            </a:r>
          </a:p>
        </p:txBody>
      </p:sp>
    </p:spTree>
    <p:extLst>
      <p:ext uri="{BB962C8B-B14F-4D97-AF65-F5344CB8AC3E}">
        <p14:creationId xmlns:p14="http://schemas.microsoft.com/office/powerpoint/2010/main" val="232321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C027A3-DC46-42D0-B572-042B2A1C705D}"/>
              </a:ext>
            </a:extLst>
          </p:cNvPr>
          <p:cNvSpPr>
            <a:spLocks noGrp="1"/>
          </p:cNvSpPr>
          <p:nvPr>
            <p:ph idx="1"/>
          </p:nvPr>
        </p:nvSpPr>
        <p:spPr>
          <a:xfrm>
            <a:off x="801384" y="2083443"/>
            <a:ext cx="9177503" cy="3857937"/>
          </a:xfrm>
        </p:spPr>
        <p:txBody>
          <a:bodyPr/>
          <a:lstStyle/>
          <a:p>
            <a:pPr>
              <a:lnSpc>
                <a:spcPct val="100000"/>
              </a:lnSpc>
            </a:pPr>
            <a:r>
              <a:rPr lang="en-US" sz="1800" b="1" dirty="0">
                <a:solidFill>
                  <a:schemeClr val="accent3"/>
                </a:solidFill>
              </a:rPr>
              <a:t>Math: </a:t>
            </a:r>
            <a:r>
              <a:rPr lang="en-US" sz="1800" dirty="0">
                <a:solidFill>
                  <a:schemeClr val="accent3"/>
                </a:solidFill>
              </a:rPr>
              <a:t>	Linear Algebra	</a:t>
            </a:r>
          </a:p>
          <a:p>
            <a:pPr>
              <a:lnSpc>
                <a:spcPct val="100000"/>
              </a:lnSpc>
            </a:pPr>
            <a:r>
              <a:rPr lang="en-US" sz="1800" b="1" dirty="0">
                <a:solidFill>
                  <a:schemeClr val="accent3"/>
                </a:solidFill>
              </a:rPr>
              <a:t>Computation/Algorithms </a:t>
            </a:r>
            <a:r>
              <a:rPr lang="en-US" sz="1800" dirty="0">
                <a:solidFill>
                  <a:schemeClr val="accent3"/>
                </a:solidFill>
              </a:rPr>
              <a:t>(5 subjects)	</a:t>
            </a:r>
          </a:p>
          <a:p>
            <a:pPr lvl="1">
              <a:lnSpc>
                <a:spcPct val="100000"/>
              </a:lnSpc>
            </a:pPr>
            <a:r>
              <a:rPr lang="en-US" sz="1800" dirty="0">
                <a:solidFill>
                  <a:schemeClr val="accent3"/>
                </a:solidFill>
              </a:rPr>
              <a:t>½ Python + Programming	</a:t>
            </a:r>
          </a:p>
          <a:p>
            <a:pPr lvl="1">
              <a:lnSpc>
                <a:spcPct val="100000"/>
              </a:lnSpc>
            </a:pPr>
            <a:r>
              <a:rPr lang="en-US" sz="1800" dirty="0">
                <a:solidFill>
                  <a:schemeClr val="accent3"/>
                </a:solidFill>
              </a:rPr>
              <a:t>½  Intro to Data Science</a:t>
            </a:r>
          </a:p>
          <a:p>
            <a:pPr lvl="1">
              <a:lnSpc>
                <a:spcPct val="100000"/>
              </a:lnSpc>
            </a:pPr>
            <a:r>
              <a:rPr lang="en-US" sz="1800" dirty="0">
                <a:solidFill>
                  <a:schemeClr val="accent3"/>
                </a:solidFill>
              </a:rPr>
              <a:t>Discrete Math</a:t>
            </a:r>
          </a:p>
          <a:p>
            <a:pPr lvl="1">
              <a:lnSpc>
                <a:spcPct val="100000"/>
              </a:lnSpc>
            </a:pPr>
            <a:r>
              <a:rPr lang="en-US" sz="1800" dirty="0">
                <a:solidFill>
                  <a:schemeClr val="accent3"/>
                </a:solidFill>
              </a:rPr>
              <a:t> Algorithms + Adv Algorithms	</a:t>
            </a:r>
          </a:p>
          <a:p>
            <a:pPr>
              <a:lnSpc>
                <a:spcPct val="100000"/>
              </a:lnSpc>
            </a:pPr>
            <a:r>
              <a:rPr lang="en-US" sz="1800" b="1" dirty="0">
                <a:solidFill>
                  <a:schemeClr val="accent3"/>
                </a:solidFill>
              </a:rPr>
              <a:t>Data Science: </a:t>
            </a:r>
            <a:r>
              <a:rPr lang="en-US" sz="1800" dirty="0">
                <a:solidFill>
                  <a:schemeClr val="accent3"/>
                </a:solidFill>
              </a:rPr>
              <a:t>Machine Learning</a:t>
            </a:r>
          </a:p>
          <a:p>
            <a:pPr>
              <a:lnSpc>
                <a:spcPct val="100000"/>
              </a:lnSpc>
            </a:pPr>
            <a:r>
              <a:rPr lang="en-US" sz="1800" b="1" dirty="0">
                <a:solidFill>
                  <a:schemeClr val="accent3"/>
                </a:solidFill>
              </a:rPr>
              <a:t>Plus, </a:t>
            </a:r>
            <a:r>
              <a:rPr lang="en-US" sz="1800" dirty="0">
                <a:solidFill>
                  <a:schemeClr val="accent3"/>
                </a:solidFill>
              </a:rPr>
              <a:t>one elective subject in computer science from Networks, Optimization or Business Analytics</a:t>
            </a:r>
          </a:p>
          <a:p>
            <a:pPr>
              <a:lnSpc>
                <a:spcPct val="100000"/>
              </a:lnSpc>
            </a:pPr>
            <a:endParaRPr lang="en-US" sz="1800" dirty="0"/>
          </a:p>
          <a:p>
            <a:pPr>
              <a:lnSpc>
                <a:spcPct val="100000"/>
              </a:lnSpc>
            </a:pPr>
            <a:endParaRPr lang="en-US" sz="1800" dirty="0"/>
          </a:p>
          <a:p>
            <a:pPr>
              <a:lnSpc>
                <a:spcPct val="100000"/>
              </a:lnSpc>
            </a:pPr>
            <a:endParaRPr lang="en-US" sz="1800" dirty="0"/>
          </a:p>
          <a:p>
            <a:endParaRPr lang="en-US" sz="1800" dirty="0"/>
          </a:p>
        </p:txBody>
      </p:sp>
      <p:sp>
        <p:nvSpPr>
          <p:cNvPr id="3" name="Slide Number Placeholder 2">
            <a:extLst>
              <a:ext uri="{FF2B5EF4-FFF2-40B4-BE49-F238E27FC236}">
                <a16:creationId xmlns:a16="http://schemas.microsoft.com/office/drawing/2014/main" id="{4F6224BF-4305-4EB5-9CAA-2E7E1D5969B7}"/>
              </a:ext>
            </a:extLst>
          </p:cNvPr>
          <p:cNvSpPr>
            <a:spLocks noGrp="1"/>
          </p:cNvSpPr>
          <p:nvPr>
            <p:ph type="sldNum" sz="quarter" idx="12"/>
          </p:nvPr>
        </p:nvSpPr>
        <p:spPr/>
        <p:txBody>
          <a:bodyPr/>
          <a:lstStyle/>
          <a:p>
            <a:fld id="{C0B70BFE-D5B7-504D-B59D-24A26B2A0396}" type="slidenum">
              <a:rPr lang="en-US" smtClean="0"/>
              <a:t>18</a:t>
            </a:fld>
            <a:endParaRPr lang="en-US" dirty="0"/>
          </a:p>
        </p:txBody>
      </p:sp>
      <p:sp>
        <p:nvSpPr>
          <p:cNvPr id="4" name="Text Placeholder 3">
            <a:extLst>
              <a:ext uri="{FF2B5EF4-FFF2-40B4-BE49-F238E27FC236}">
                <a16:creationId xmlns:a16="http://schemas.microsoft.com/office/drawing/2014/main" id="{617B8CFF-C92F-4760-8789-D1F521D493CD}"/>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7C268B4A-5632-4440-802D-7265890F0C4F}"/>
              </a:ext>
            </a:extLst>
          </p:cNvPr>
          <p:cNvSpPr>
            <a:spLocks noGrp="1"/>
          </p:cNvSpPr>
          <p:nvPr>
            <p:ph type="title"/>
          </p:nvPr>
        </p:nvSpPr>
        <p:spPr/>
        <p:txBody>
          <a:bodyPr/>
          <a:lstStyle/>
          <a:p>
            <a:r>
              <a:rPr lang="en-US" sz="2400" b="0" dirty="0"/>
              <a:t>Blended CS and Economics major</a:t>
            </a:r>
            <a:br>
              <a:rPr lang="en-US" dirty="0"/>
            </a:br>
            <a:r>
              <a:rPr lang="en-US" dirty="0"/>
              <a:t>Math, CS, and AI+D requirements</a:t>
            </a:r>
          </a:p>
        </p:txBody>
      </p:sp>
      <p:sp>
        <p:nvSpPr>
          <p:cNvPr id="8" name="TextBox 7">
            <a:extLst>
              <a:ext uri="{FF2B5EF4-FFF2-40B4-BE49-F238E27FC236}">
                <a16:creationId xmlns:a16="http://schemas.microsoft.com/office/drawing/2014/main" id="{49ECEF15-84B2-4F63-85AA-0B910EEE8525}"/>
              </a:ext>
            </a:extLst>
          </p:cNvPr>
          <p:cNvSpPr txBox="1"/>
          <p:nvPr/>
        </p:nvSpPr>
        <p:spPr>
          <a:xfrm>
            <a:off x="6396663" y="5440887"/>
            <a:ext cx="1122423" cy="369332"/>
          </a:xfrm>
          <a:prstGeom prst="rect">
            <a:avLst/>
          </a:prstGeom>
          <a:solidFill>
            <a:schemeClr val="accent2"/>
          </a:solidFill>
        </p:spPr>
        <p:txBody>
          <a:bodyPr wrap="none" rtlCol="0">
            <a:spAutoFit/>
          </a:bodyPr>
          <a:lstStyle/>
          <a:p>
            <a:r>
              <a:rPr lang="en-US" dirty="0">
                <a:solidFill>
                  <a:schemeClr val="bg1"/>
                </a:solidFill>
              </a:rPr>
              <a:t>8 subjects</a:t>
            </a:r>
          </a:p>
        </p:txBody>
      </p:sp>
    </p:spTree>
    <p:extLst>
      <p:ext uri="{BB962C8B-B14F-4D97-AF65-F5344CB8AC3E}">
        <p14:creationId xmlns:p14="http://schemas.microsoft.com/office/powerpoint/2010/main" val="1757723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AE129A-613A-4DCE-8007-21CED69F33B3}"/>
              </a:ext>
            </a:extLst>
          </p:cNvPr>
          <p:cNvSpPr>
            <a:spLocks noGrp="1"/>
          </p:cNvSpPr>
          <p:nvPr>
            <p:ph type="title"/>
          </p:nvPr>
        </p:nvSpPr>
        <p:spPr/>
        <p:txBody>
          <a:bodyPr/>
          <a:lstStyle/>
          <a:p>
            <a:r>
              <a:rPr lang="en-US" dirty="0"/>
              <a:t>Blended Computer Science and Brain and Cognitive Sciences</a:t>
            </a:r>
          </a:p>
        </p:txBody>
      </p:sp>
      <p:sp>
        <p:nvSpPr>
          <p:cNvPr id="2" name="Content Placeholder 1">
            <a:extLst>
              <a:ext uri="{FF2B5EF4-FFF2-40B4-BE49-F238E27FC236}">
                <a16:creationId xmlns:a16="http://schemas.microsoft.com/office/drawing/2014/main" id="{37BCCA1E-84F8-4FC9-8303-7A0A1EA49DBD}"/>
              </a:ext>
            </a:extLst>
          </p:cNvPr>
          <p:cNvSpPr>
            <a:spLocks noGrp="1"/>
          </p:cNvSpPr>
          <p:nvPr>
            <p:ph sz="half" idx="1"/>
          </p:nvPr>
        </p:nvSpPr>
        <p:spPr>
          <a:ln>
            <a:solidFill>
              <a:schemeClr val="accent1"/>
            </a:solidFill>
          </a:ln>
        </p:spPr>
        <p:txBody>
          <a:bodyPr/>
          <a:lstStyle/>
          <a:p>
            <a:pPr>
              <a:lnSpc>
                <a:spcPct val="100000"/>
              </a:lnSpc>
              <a:spcAft>
                <a:spcPts val="0"/>
              </a:spcAft>
            </a:pPr>
            <a:r>
              <a:rPr lang="en-US" dirty="0"/>
              <a:t>BCS Program Subjects</a:t>
            </a:r>
          </a:p>
          <a:p>
            <a:pPr>
              <a:lnSpc>
                <a:spcPct val="100000"/>
              </a:lnSpc>
              <a:spcAft>
                <a:spcPts val="0"/>
              </a:spcAft>
            </a:pPr>
            <a:r>
              <a:rPr lang="en-US" b="1" dirty="0"/>
              <a:t>Intro to Neuroscience</a:t>
            </a:r>
          </a:p>
          <a:p>
            <a:pPr>
              <a:lnSpc>
                <a:spcPct val="100000"/>
              </a:lnSpc>
              <a:spcAft>
                <a:spcPts val="0"/>
              </a:spcAft>
            </a:pPr>
            <a:r>
              <a:rPr lang="en-US" b="1" dirty="0"/>
              <a:t>Brain Systems/Neurophysiology</a:t>
            </a:r>
          </a:p>
          <a:p>
            <a:pPr lvl="1">
              <a:lnSpc>
                <a:spcPct val="100000"/>
              </a:lnSpc>
              <a:spcAft>
                <a:spcPts val="0"/>
              </a:spcAft>
            </a:pPr>
            <a:r>
              <a:rPr lang="en-US" dirty="0"/>
              <a:t>One of Cellular and Molecular Neurobiology, The Human Brain, Dev Neurobiology, Cellular Neurophysiology and Comp, Perception, Intro to Neural Comp, Materials Physics of Neural Interface</a:t>
            </a:r>
          </a:p>
          <a:p>
            <a:pPr>
              <a:lnSpc>
                <a:spcPct val="100000"/>
              </a:lnSpc>
              <a:spcAft>
                <a:spcPts val="0"/>
              </a:spcAft>
            </a:pPr>
            <a:r>
              <a:rPr lang="en-US" b="1" dirty="0"/>
              <a:t>Computation and Cognition</a:t>
            </a:r>
            <a:r>
              <a:rPr lang="en-US" dirty="0"/>
              <a:t>	</a:t>
            </a:r>
          </a:p>
          <a:p>
            <a:pPr lvl="1">
              <a:lnSpc>
                <a:spcPct val="100000"/>
              </a:lnSpc>
              <a:spcAft>
                <a:spcPts val="0"/>
              </a:spcAft>
            </a:pPr>
            <a:r>
              <a:rPr lang="en-US" dirty="0"/>
              <a:t>One of Computational Psycholinguistics, Neural Circuits for Cognition, Emergent Computations Within Distributed Neural Circuits,  Comp Cognitive Sci, Infant and Early Childhood Cognition</a:t>
            </a:r>
          </a:p>
          <a:p>
            <a:pPr>
              <a:lnSpc>
                <a:spcPct val="100000"/>
              </a:lnSpc>
              <a:spcAft>
                <a:spcPts val="0"/>
              </a:spcAft>
            </a:pPr>
            <a:r>
              <a:rPr lang="en-US" b="1" dirty="0"/>
              <a:t>Two  subject </a:t>
            </a:r>
            <a:r>
              <a:rPr lang="en-US" dirty="0"/>
              <a:t>from BCS/EECS Electives</a:t>
            </a:r>
          </a:p>
        </p:txBody>
      </p:sp>
      <p:sp>
        <p:nvSpPr>
          <p:cNvPr id="6" name="Content Placeholder 5">
            <a:extLst>
              <a:ext uri="{FF2B5EF4-FFF2-40B4-BE49-F238E27FC236}">
                <a16:creationId xmlns:a16="http://schemas.microsoft.com/office/drawing/2014/main" id="{BAA7D35A-593A-425B-9BCF-8B1D8E304809}"/>
              </a:ext>
            </a:extLst>
          </p:cNvPr>
          <p:cNvSpPr>
            <a:spLocks noGrp="1"/>
          </p:cNvSpPr>
          <p:nvPr>
            <p:ph sz="half" idx="2"/>
          </p:nvPr>
        </p:nvSpPr>
        <p:spPr>
          <a:ln>
            <a:solidFill>
              <a:schemeClr val="accent1"/>
            </a:solidFill>
          </a:ln>
        </p:spPr>
        <p:txBody>
          <a:bodyPr/>
          <a:lstStyle/>
          <a:p>
            <a:pPr>
              <a:lnSpc>
                <a:spcPct val="100000"/>
              </a:lnSpc>
            </a:pPr>
            <a:r>
              <a:rPr lang="en-US" dirty="0"/>
              <a:t>Math, CS and AI+D subjects</a:t>
            </a:r>
          </a:p>
          <a:p>
            <a:pPr>
              <a:lnSpc>
                <a:spcPct val="100000"/>
              </a:lnSpc>
            </a:pPr>
            <a:r>
              <a:rPr lang="en-US" b="1" dirty="0">
                <a:solidFill>
                  <a:schemeClr val="accent3"/>
                </a:solidFill>
              </a:rPr>
              <a:t>½ Python</a:t>
            </a:r>
          </a:p>
          <a:p>
            <a:pPr>
              <a:lnSpc>
                <a:spcPct val="100000"/>
              </a:lnSpc>
            </a:pPr>
            <a:r>
              <a:rPr lang="en-US" b="1" dirty="0">
                <a:solidFill>
                  <a:schemeClr val="accent3"/>
                </a:solidFill>
              </a:rPr>
              <a:t>One </a:t>
            </a:r>
            <a:r>
              <a:rPr lang="en-US" dirty="0">
                <a:solidFill>
                  <a:schemeClr val="accent3"/>
                </a:solidFill>
              </a:rPr>
              <a:t>of Math for CS, Differential Eqs, Linear Algebra	</a:t>
            </a:r>
          </a:p>
          <a:p>
            <a:pPr>
              <a:lnSpc>
                <a:spcPct val="100000"/>
              </a:lnSpc>
            </a:pPr>
            <a:r>
              <a:rPr lang="en-US" b="1" dirty="0">
                <a:solidFill>
                  <a:schemeClr val="accent3"/>
                </a:solidFill>
              </a:rPr>
              <a:t>One </a:t>
            </a:r>
            <a:r>
              <a:rPr lang="en-US" dirty="0">
                <a:solidFill>
                  <a:schemeClr val="accent3"/>
                </a:solidFill>
              </a:rPr>
              <a:t>of</a:t>
            </a:r>
            <a:r>
              <a:rPr lang="en-US" b="1" dirty="0">
                <a:solidFill>
                  <a:schemeClr val="accent3"/>
                </a:solidFill>
              </a:rPr>
              <a:t> </a:t>
            </a:r>
            <a:r>
              <a:rPr lang="en-US" dirty="0">
                <a:solidFill>
                  <a:schemeClr val="accent3"/>
                </a:solidFill>
              </a:rPr>
              <a:t>Intro to Probability, Intro to Inference, Statistics for Brain and Cognitive Science 		</a:t>
            </a:r>
          </a:p>
          <a:p>
            <a:pPr>
              <a:lnSpc>
                <a:spcPct val="100000"/>
              </a:lnSpc>
            </a:pPr>
            <a:r>
              <a:rPr lang="en-US" b="1" dirty="0">
                <a:solidFill>
                  <a:schemeClr val="accent3"/>
                </a:solidFill>
              </a:rPr>
              <a:t>Signal Processing</a:t>
            </a:r>
          </a:p>
          <a:p>
            <a:pPr>
              <a:lnSpc>
                <a:spcPct val="100000"/>
              </a:lnSpc>
            </a:pPr>
            <a:r>
              <a:rPr lang="en-US" b="1" dirty="0">
                <a:solidFill>
                  <a:schemeClr val="accent3"/>
                </a:solidFill>
              </a:rPr>
              <a:t>Artificial Intelligence</a:t>
            </a:r>
          </a:p>
          <a:p>
            <a:pPr>
              <a:lnSpc>
                <a:spcPct val="100000"/>
              </a:lnSpc>
            </a:pPr>
            <a:r>
              <a:rPr lang="en-US" b="1" dirty="0">
                <a:solidFill>
                  <a:schemeClr val="accent3"/>
                </a:solidFill>
              </a:rPr>
              <a:t>Intro to Machine Learning</a:t>
            </a:r>
          </a:p>
          <a:p>
            <a:pPr>
              <a:lnSpc>
                <a:spcPct val="100000"/>
              </a:lnSpc>
            </a:pPr>
            <a:r>
              <a:rPr lang="en-US" b="1" dirty="0">
                <a:solidFill>
                  <a:schemeClr val="accent3"/>
                </a:solidFill>
              </a:rPr>
              <a:t>Two </a:t>
            </a:r>
            <a:r>
              <a:rPr lang="en-US" dirty="0">
                <a:solidFill>
                  <a:schemeClr val="accent3"/>
                </a:solidFill>
              </a:rPr>
              <a:t>of Fundamentals of Prog, Intro to Algo, Electrical Circuits: Modeling and Design of Physical Systems</a:t>
            </a:r>
            <a:r>
              <a:rPr lang="en-US" dirty="0"/>
              <a:t>	</a:t>
            </a:r>
          </a:p>
        </p:txBody>
      </p:sp>
      <p:sp>
        <p:nvSpPr>
          <p:cNvPr id="3" name="Slide Number Placeholder 2">
            <a:extLst>
              <a:ext uri="{FF2B5EF4-FFF2-40B4-BE49-F238E27FC236}">
                <a16:creationId xmlns:a16="http://schemas.microsoft.com/office/drawing/2014/main" id="{1A487DD7-ADC4-4909-ABF8-69D0FB5B2870}"/>
              </a:ext>
            </a:extLst>
          </p:cNvPr>
          <p:cNvSpPr>
            <a:spLocks noGrp="1"/>
          </p:cNvSpPr>
          <p:nvPr>
            <p:ph type="sldNum" sz="quarter" idx="12"/>
          </p:nvPr>
        </p:nvSpPr>
        <p:spPr/>
        <p:txBody>
          <a:bodyPr/>
          <a:lstStyle/>
          <a:p>
            <a:fld id="{C0B70BFE-D5B7-504D-B59D-24A26B2A0396}" type="slidenum">
              <a:rPr lang="en-US" smtClean="0"/>
              <a:t>19</a:t>
            </a:fld>
            <a:endParaRPr lang="en-US" dirty="0"/>
          </a:p>
        </p:txBody>
      </p:sp>
      <p:sp>
        <p:nvSpPr>
          <p:cNvPr id="7" name="Text Placeholder 6">
            <a:extLst>
              <a:ext uri="{FF2B5EF4-FFF2-40B4-BE49-F238E27FC236}">
                <a16:creationId xmlns:a16="http://schemas.microsoft.com/office/drawing/2014/main" id="{3E8EEAEE-5F22-4EE6-ACDA-54021877265B}"/>
              </a:ext>
            </a:extLst>
          </p:cNvPr>
          <p:cNvSpPr>
            <a:spLocks noGrp="1"/>
          </p:cNvSpPr>
          <p:nvPr>
            <p:ph type="body" sz="quarter" idx="13"/>
          </p:nvPr>
        </p:nvSpPr>
        <p:spPr/>
        <p:txBody>
          <a:bodyPr/>
          <a:lstStyle/>
          <a:p>
            <a:endParaRPr lang="en-US" dirty="0"/>
          </a:p>
        </p:txBody>
      </p:sp>
      <p:sp>
        <p:nvSpPr>
          <p:cNvPr id="11" name="TextBox 10">
            <a:extLst>
              <a:ext uri="{FF2B5EF4-FFF2-40B4-BE49-F238E27FC236}">
                <a16:creationId xmlns:a16="http://schemas.microsoft.com/office/drawing/2014/main" id="{743DDAAB-AB7E-4008-862D-8095757EBEF3}"/>
              </a:ext>
            </a:extLst>
          </p:cNvPr>
          <p:cNvSpPr txBox="1"/>
          <p:nvPr/>
        </p:nvSpPr>
        <p:spPr>
          <a:xfrm>
            <a:off x="2288489" y="6052186"/>
            <a:ext cx="3311612" cy="369332"/>
          </a:xfrm>
          <a:prstGeom prst="rect">
            <a:avLst/>
          </a:prstGeom>
          <a:solidFill>
            <a:schemeClr val="accent3"/>
          </a:solidFill>
        </p:spPr>
        <p:txBody>
          <a:bodyPr wrap="none" rtlCol="0">
            <a:spAutoFit/>
          </a:bodyPr>
          <a:lstStyle/>
          <a:p>
            <a:r>
              <a:rPr lang="en-US" b="1" dirty="0">
                <a:solidFill>
                  <a:schemeClr val="bg1"/>
                </a:solidFill>
              </a:rPr>
              <a:t>Plus, 7 ½ subjects in Math, CS, AI</a:t>
            </a:r>
          </a:p>
        </p:txBody>
      </p:sp>
    </p:spTree>
    <p:extLst>
      <p:ext uri="{BB962C8B-B14F-4D97-AF65-F5344CB8AC3E}">
        <p14:creationId xmlns:p14="http://schemas.microsoft.com/office/powerpoint/2010/main" val="14592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1B071A1-0A17-5346-893D-DC916926221A}"/>
              </a:ext>
            </a:extLst>
          </p:cNvPr>
          <p:cNvSpPr>
            <a:spLocks noGrp="1"/>
          </p:cNvSpPr>
          <p:nvPr>
            <p:ph idx="1"/>
          </p:nvPr>
        </p:nvSpPr>
        <p:spPr>
          <a:xfrm>
            <a:off x="801383" y="2083443"/>
            <a:ext cx="8998599" cy="3857937"/>
          </a:xfrm>
        </p:spPr>
        <p:txBody>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Computer Science offers maximum job opportunities</a:t>
            </a:r>
          </a:p>
          <a:p>
            <a:pPr marL="274320" lvl="1">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“Have you taken a course in programming or ML?”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The value of enormous amount of data being collected depends on our ability to analyze it</a:t>
            </a: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Most of our lives are organized around online platforms and digital transactions whose operation depends on algorithms and systems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000" dirty="0">
                <a:latin typeface="Calibri" panose="020F0502020204030204" pitchFamily="34" charset="0"/>
                <a:ea typeface="Calibri" panose="020F0502020204030204" pitchFamily="34" charset="0"/>
                <a:cs typeface="Times New Roman" panose="02020603050405020304" pitchFamily="18" charset="0"/>
              </a:rPr>
              <a:t>Going forward, it is not possible to do research in </a:t>
            </a:r>
            <a:r>
              <a:rPr lang="en-US" sz="2000" i="1" dirty="0">
                <a:latin typeface="Calibri" panose="020F0502020204030204" pitchFamily="34" charset="0"/>
                <a:ea typeface="Calibri" panose="020F0502020204030204" pitchFamily="34" charset="0"/>
                <a:cs typeface="Times New Roman" panose="02020603050405020304" pitchFamily="18" charset="0"/>
              </a:rPr>
              <a:t>any field </a:t>
            </a:r>
            <a:r>
              <a:rPr lang="en-US" sz="2000" dirty="0">
                <a:latin typeface="Calibri" panose="020F0502020204030204" pitchFamily="34" charset="0"/>
                <a:ea typeface="Calibri" panose="020F0502020204030204" pitchFamily="34" charset="0"/>
                <a:cs typeface="Times New Roman" panose="02020603050405020304" pitchFamily="18" charset="0"/>
              </a:rPr>
              <a:t>of engineering and sciences without a good understanding of computer science and AI techniques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4C293015-5D02-9B46-BEA6-43E7B8C709DC}"/>
              </a:ext>
            </a:extLst>
          </p:cNvPr>
          <p:cNvSpPr>
            <a:spLocks noGrp="1"/>
          </p:cNvSpPr>
          <p:nvPr>
            <p:ph type="sldNum" sz="quarter" idx="12"/>
          </p:nvPr>
        </p:nvSpPr>
        <p:spPr/>
        <p:txBody>
          <a:bodyPr/>
          <a:lstStyle/>
          <a:p>
            <a:fld id="{C0B70BFE-D5B7-504D-B59D-24A26B2A0396}" type="slidenum">
              <a:rPr lang="en-US" smtClean="0"/>
              <a:t>2</a:t>
            </a:fld>
            <a:endParaRPr lang="en-US" dirty="0"/>
          </a:p>
        </p:txBody>
      </p:sp>
      <p:sp>
        <p:nvSpPr>
          <p:cNvPr id="8" name="Text Placeholder 7">
            <a:extLst>
              <a:ext uri="{FF2B5EF4-FFF2-40B4-BE49-F238E27FC236}">
                <a16:creationId xmlns:a16="http://schemas.microsoft.com/office/drawing/2014/main" id="{9D011DBA-0F5D-4715-B6CE-13098B756653}"/>
              </a:ext>
            </a:extLst>
          </p:cNvPr>
          <p:cNvSpPr>
            <a:spLocks noGrp="1"/>
          </p:cNvSpPr>
          <p:nvPr>
            <p:ph type="body" sz="quarter" idx="13"/>
          </p:nvPr>
        </p:nvSpPr>
        <p:spPr/>
        <p:txBody>
          <a:bodyPr/>
          <a:lstStyle/>
          <a:p>
            <a:endParaRPr lang="en-US" dirty="0"/>
          </a:p>
        </p:txBody>
      </p:sp>
      <p:sp>
        <p:nvSpPr>
          <p:cNvPr id="4" name="Title 3">
            <a:extLst>
              <a:ext uri="{FF2B5EF4-FFF2-40B4-BE49-F238E27FC236}">
                <a16:creationId xmlns:a16="http://schemas.microsoft.com/office/drawing/2014/main" id="{0FCBB497-839D-DA41-95F4-3188CC77D454}"/>
              </a:ext>
            </a:extLst>
          </p:cNvPr>
          <p:cNvSpPr>
            <a:spLocks noGrp="1"/>
          </p:cNvSpPr>
          <p:nvPr>
            <p:ph type="title"/>
          </p:nvPr>
        </p:nvSpPr>
        <p:spPr/>
        <p:txBody>
          <a:bodyPr/>
          <a:lstStyle/>
          <a:p>
            <a:r>
              <a:rPr lang="en-US" dirty="0"/>
              <a:t>Popularity of Computer Science and AI</a:t>
            </a:r>
          </a:p>
        </p:txBody>
      </p:sp>
    </p:spTree>
    <p:extLst>
      <p:ext uri="{BB962C8B-B14F-4D97-AF65-F5344CB8AC3E}">
        <p14:creationId xmlns:p14="http://schemas.microsoft.com/office/powerpoint/2010/main" val="1076600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FA3B35-7990-495B-8CC8-1FA574C03180}"/>
              </a:ext>
            </a:extLst>
          </p:cNvPr>
          <p:cNvSpPr>
            <a:spLocks noGrp="1"/>
          </p:cNvSpPr>
          <p:nvPr>
            <p:ph idx="1"/>
          </p:nvPr>
        </p:nvSpPr>
        <p:spPr/>
        <p:txBody>
          <a:bodyPr/>
          <a:lstStyle/>
          <a:p>
            <a:pPr>
              <a:lnSpc>
                <a:spcPct val="100000"/>
              </a:lnSpc>
              <a:spcAft>
                <a:spcPts val="0"/>
              </a:spcAft>
            </a:pPr>
            <a:r>
              <a:rPr lang="en-US" sz="1800" b="1" dirty="0"/>
              <a:t>Math </a:t>
            </a:r>
            <a:r>
              <a:rPr lang="en-US" sz="1800" dirty="0"/>
              <a:t>(2 subjects) 	</a:t>
            </a:r>
          </a:p>
          <a:p>
            <a:pPr lvl="1">
              <a:lnSpc>
                <a:spcPct val="100000"/>
              </a:lnSpc>
              <a:spcAft>
                <a:spcPts val="0"/>
              </a:spcAft>
            </a:pPr>
            <a:r>
              <a:rPr lang="en-US" sz="1800" dirty="0"/>
              <a:t>Linear Algebra</a:t>
            </a:r>
          </a:p>
          <a:p>
            <a:pPr lvl="1">
              <a:lnSpc>
                <a:spcPct val="100000"/>
              </a:lnSpc>
              <a:spcAft>
                <a:spcPts val="0"/>
              </a:spcAft>
            </a:pPr>
            <a:r>
              <a:rPr lang="en-US" sz="1800" dirty="0"/>
              <a:t>Prob and statistics	</a:t>
            </a:r>
          </a:p>
          <a:p>
            <a:pPr>
              <a:lnSpc>
                <a:spcPct val="100000"/>
              </a:lnSpc>
              <a:spcAft>
                <a:spcPts val="0"/>
              </a:spcAft>
            </a:pPr>
            <a:r>
              <a:rPr lang="en-US" sz="1800" b="1" dirty="0"/>
              <a:t>Programming and Algorithms </a:t>
            </a:r>
            <a:r>
              <a:rPr lang="en-US" sz="1800" dirty="0"/>
              <a:t>(3 1/2 subjects)	</a:t>
            </a:r>
          </a:p>
          <a:p>
            <a:pPr lvl="1">
              <a:lnSpc>
                <a:spcPct val="100000"/>
              </a:lnSpc>
              <a:spcAft>
                <a:spcPts val="0"/>
              </a:spcAft>
            </a:pPr>
            <a:r>
              <a:rPr lang="en-US" sz="1800" dirty="0"/>
              <a:t>½ Introduction to programming using Python </a:t>
            </a:r>
          </a:p>
          <a:p>
            <a:pPr lvl="1">
              <a:lnSpc>
                <a:spcPct val="100000"/>
              </a:lnSpc>
              <a:spcAft>
                <a:spcPts val="0"/>
              </a:spcAft>
            </a:pPr>
            <a:r>
              <a:rPr lang="en-US" sz="1800" dirty="0"/>
              <a:t>Fundamentals of Programming</a:t>
            </a:r>
          </a:p>
          <a:p>
            <a:pPr lvl="1">
              <a:lnSpc>
                <a:spcPct val="100000"/>
              </a:lnSpc>
              <a:spcAft>
                <a:spcPts val="0"/>
              </a:spcAft>
            </a:pPr>
            <a:r>
              <a:rPr lang="en-US" sz="1800" dirty="0"/>
              <a:t>Discrete Math</a:t>
            </a:r>
          </a:p>
          <a:p>
            <a:pPr lvl="1">
              <a:lnSpc>
                <a:spcPct val="100000"/>
              </a:lnSpc>
              <a:spcAft>
                <a:spcPts val="0"/>
              </a:spcAft>
            </a:pPr>
            <a:r>
              <a:rPr lang="en-US" sz="1800" dirty="0"/>
              <a:t>Introduction to Algorithms	</a:t>
            </a:r>
          </a:p>
          <a:p>
            <a:pPr>
              <a:lnSpc>
                <a:spcPct val="100000"/>
              </a:lnSpc>
              <a:spcAft>
                <a:spcPts val="0"/>
              </a:spcAft>
            </a:pPr>
            <a:r>
              <a:rPr lang="en-US" sz="1800" b="1" dirty="0"/>
              <a:t>Data Science </a:t>
            </a:r>
            <a:r>
              <a:rPr lang="en-US" sz="1800" dirty="0"/>
              <a:t>(1 ½ subjects)</a:t>
            </a:r>
          </a:p>
          <a:p>
            <a:pPr lvl="1">
              <a:lnSpc>
                <a:spcPct val="100000"/>
              </a:lnSpc>
              <a:spcAft>
                <a:spcPts val="0"/>
              </a:spcAft>
            </a:pPr>
            <a:r>
              <a:rPr lang="en-US" sz="1800" dirty="0"/>
              <a:t>½  Intro to Data Science</a:t>
            </a:r>
          </a:p>
          <a:p>
            <a:pPr lvl="1">
              <a:lnSpc>
                <a:spcPct val="100000"/>
              </a:lnSpc>
              <a:spcAft>
                <a:spcPts val="0"/>
              </a:spcAft>
            </a:pPr>
            <a:r>
              <a:rPr lang="en-US" sz="1800" dirty="0"/>
              <a:t>Machine Learning</a:t>
            </a:r>
          </a:p>
        </p:txBody>
      </p:sp>
      <p:sp>
        <p:nvSpPr>
          <p:cNvPr id="3" name="Slide Number Placeholder 2">
            <a:extLst>
              <a:ext uri="{FF2B5EF4-FFF2-40B4-BE49-F238E27FC236}">
                <a16:creationId xmlns:a16="http://schemas.microsoft.com/office/drawing/2014/main" id="{5F19C068-8277-496F-BADA-C71D3212D053}"/>
              </a:ext>
            </a:extLst>
          </p:cNvPr>
          <p:cNvSpPr>
            <a:spLocks noGrp="1"/>
          </p:cNvSpPr>
          <p:nvPr>
            <p:ph type="sldNum" sz="quarter" idx="12"/>
          </p:nvPr>
        </p:nvSpPr>
        <p:spPr/>
        <p:txBody>
          <a:bodyPr/>
          <a:lstStyle/>
          <a:p>
            <a:fld id="{C0B70BFE-D5B7-504D-B59D-24A26B2A0396}" type="slidenum">
              <a:rPr lang="en-US" smtClean="0"/>
              <a:t>20</a:t>
            </a:fld>
            <a:endParaRPr lang="en-US" dirty="0"/>
          </a:p>
        </p:txBody>
      </p:sp>
      <p:sp>
        <p:nvSpPr>
          <p:cNvPr id="4" name="Text Placeholder 3">
            <a:extLst>
              <a:ext uri="{FF2B5EF4-FFF2-40B4-BE49-F238E27FC236}">
                <a16:creationId xmlns:a16="http://schemas.microsoft.com/office/drawing/2014/main" id="{09A8B602-FD22-4FA7-A9F5-B69790CD51D0}"/>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C7E399EF-389C-44F4-80C7-91CAE2F0A846}"/>
              </a:ext>
            </a:extLst>
          </p:cNvPr>
          <p:cNvSpPr>
            <a:spLocks noGrp="1"/>
          </p:cNvSpPr>
          <p:nvPr>
            <p:ph type="title"/>
          </p:nvPr>
        </p:nvSpPr>
        <p:spPr/>
        <p:txBody>
          <a:bodyPr/>
          <a:lstStyle/>
          <a:p>
            <a:r>
              <a:rPr lang="en-US" dirty="0"/>
              <a:t>Commonality in Math, CS, AI+D requirements in blended majors</a:t>
            </a:r>
          </a:p>
        </p:txBody>
      </p:sp>
      <p:sp>
        <p:nvSpPr>
          <p:cNvPr id="6" name="TextBox 5">
            <a:extLst>
              <a:ext uri="{FF2B5EF4-FFF2-40B4-BE49-F238E27FC236}">
                <a16:creationId xmlns:a16="http://schemas.microsoft.com/office/drawing/2014/main" id="{187CE9FB-0FD7-42A5-80F8-A796444B39E6}"/>
              </a:ext>
            </a:extLst>
          </p:cNvPr>
          <p:cNvSpPr txBox="1"/>
          <p:nvPr/>
        </p:nvSpPr>
        <p:spPr>
          <a:xfrm>
            <a:off x="6396663" y="5440887"/>
            <a:ext cx="1122423" cy="369332"/>
          </a:xfrm>
          <a:prstGeom prst="rect">
            <a:avLst/>
          </a:prstGeom>
          <a:solidFill>
            <a:schemeClr val="accent2"/>
          </a:solidFill>
        </p:spPr>
        <p:txBody>
          <a:bodyPr wrap="none" rtlCol="0">
            <a:spAutoFit/>
          </a:bodyPr>
          <a:lstStyle/>
          <a:p>
            <a:r>
              <a:rPr lang="en-US" dirty="0">
                <a:solidFill>
                  <a:schemeClr val="bg1"/>
                </a:solidFill>
              </a:rPr>
              <a:t>7 subjects</a:t>
            </a:r>
          </a:p>
        </p:txBody>
      </p:sp>
    </p:spTree>
    <p:extLst>
      <p:ext uri="{BB962C8B-B14F-4D97-AF65-F5344CB8AC3E}">
        <p14:creationId xmlns:p14="http://schemas.microsoft.com/office/powerpoint/2010/main" val="3611935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17131-745B-43DE-9B5E-4BC43E068D68}"/>
              </a:ext>
            </a:extLst>
          </p:cNvPr>
          <p:cNvSpPr>
            <a:spLocks noGrp="1"/>
          </p:cNvSpPr>
          <p:nvPr>
            <p:ph idx="1"/>
          </p:nvPr>
        </p:nvSpPr>
        <p:spPr>
          <a:xfrm>
            <a:off x="1099288" y="1972637"/>
            <a:ext cx="7713966" cy="3857937"/>
          </a:xfrm>
        </p:spPr>
        <p:txBody>
          <a:bodyPr/>
          <a:lstStyle/>
          <a:p>
            <a:pPr>
              <a:lnSpc>
                <a:spcPct val="100000"/>
              </a:lnSpc>
            </a:pPr>
            <a:r>
              <a:rPr lang="en-US" sz="1600" b="1" dirty="0"/>
              <a:t>Basic math and science </a:t>
            </a:r>
            <a:r>
              <a:rPr lang="en-US" sz="1600" dirty="0"/>
              <a:t>(8 subjects)</a:t>
            </a:r>
          </a:p>
          <a:p>
            <a:pPr lvl="1">
              <a:lnSpc>
                <a:spcPct val="100000"/>
              </a:lnSpc>
              <a:spcBef>
                <a:spcPts val="0"/>
              </a:spcBef>
              <a:spcAft>
                <a:spcPts val="0"/>
              </a:spcAft>
            </a:pPr>
            <a:r>
              <a:rPr lang="en-US" sz="1600" dirty="0"/>
              <a:t>Two subjects in calculus</a:t>
            </a:r>
          </a:p>
          <a:p>
            <a:pPr lvl="1">
              <a:lnSpc>
                <a:spcPct val="100000"/>
              </a:lnSpc>
              <a:spcBef>
                <a:spcPts val="0"/>
              </a:spcBef>
              <a:spcAft>
                <a:spcPts val="0"/>
              </a:spcAft>
            </a:pPr>
            <a:r>
              <a:rPr lang="en-US" sz="1600" dirty="0"/>
              <a:t>Two subjects in physics</a:t>
            </a:r>
          </a:p>
          <a:p>
            <a:pPr lvl="1">
              <a:lnSpc>
                <a:spcPct val="100000"/>
              </a:lnSpc>
              <a:spcBef>
                <a:spcPts val="0"/>
              </a:spcBef>
              <a:spcAft>
                <a:spcPts val="0"/>
              </a:spcAft>
            </a:pPr>
            <a:r>
              <a:rPr lang="en-US" sz="1600" dirty="0"/>
              <a:t>One in chemistry </a:t>
            </a:r>
          </a:p>
          <a:p>
            <a:pPr lvl="1">
              <a:lnSpc>
                <a:spcPct val="100000"/>
              </a:lnSpc>
              <a:spcBef>
                <a:spcPts val="0"/>
              </a:spcBef>
              <a:spcAft>
                <a:spcPts val="0"/>
              </a:spcAft>
            </a:pPr>
            <a:r>
              <a:rPr lang="en-US" sz="1600" dirty="0"/>
              <a:t>One in Biology</a:t>
            </a:r>
          </a:p>
          <a:p>
            <a:pPr lvl="1">
              <a:lnSpc>
                <a:spcPct val="100000"/>
              </a:lnSpc>
              <a:spcBef>
                <a:spcPts val="0"/>
              </a:spcBef>
              <a:spcAft>
                <a:spcPts val="0"/>
              </a:spcAft>
            </a:pPr>
            <a:r>
              <a:rPr lang="en-US" sz="1600" dirty="0"/>
              <a:t>Linear Algebra</a:t>
            </a:r>
          </a:p>
          <a:p>
            <a:pPr lvl="1">
              <a:lnSpc>
                <a:spcPct val="100000"/>
              </a:lnSpc>
              <a:spcBef>
                <a:spcPts val="0"/>
              </a:spcBef>
              <a:spcAft>
                <a:spcPts val="0"/>
              </a:spcAft>
            </a:pPr>
            <a:r>
              <a:rPr lang="en-US" sz="1600" dirty="0"/>
              <a:t>Prob and statistics</a:t>
            </a:r>
          </a:p>
          <a:p>
            <a:pPr>
              <a:lnSpc>
                <a:spcPct val="100000"/>
              </a:lnSpc>
              <a:spcAft>
                <a:spcPts val="0"/>
              </a:spcAft>
            </a:pPr>
            <a:r>
              <a:rPr lang="en-US" sz="1600" b="1" dirty="0"/>
              <a:t>Humanities and social sciences</a:t>
            </a:r>
            <a:r>
              <a:rPr lang="en-US" sz="1600" dirty="0"/>
              <a:t> (8 subject)</a:t>
            </a:r>
          </a:p>
          <a:p>
            <a:pPr lvl="1">
              <a:lnSpc>
                <a:spcPct val="100000"/>
              </a:lnSpc>
              <a:spcAft>
                <a:spcPts val="0"/>
              </a:spcAft>
            </a:pPr>
            <a:r>
              <a:rPr lang="en-US" sz="1600" dirty="0"/>
              <a:t>Two of these must be on social implications of AI	</a:t>
            </a:r>
          </a:p>
          <a:p>
            <a:pPr>
              <a:lnSpc>
                <a:spcPct val="100000"/>
              </a:lnSpc>
              <a:spcAft>
                <a:spcPts val="0"/>
              </a:spcAft>
            </a:pPr>
            <a:r>
              <a:rPr lang="en-US" sz="1600" b="1" dirty="0"/>
              <a:t>Prog and Algorithms </a:t>
            </a:r>
            <a:r>
              <a:rPr lang="en-US" sz="1600" dirty="0"/>
              <a:t>(3 1/2 subjects)	</a:t>
            </a:r>
          </a:p>
          <a:p>
            <a:pPr lvl="1">
              <a:lnSpc>
                <a:spcPct val="100000"/>
              </a:lnSpc>
              <a:spcBef>
                <a:spcPts val="0"/>
              </a:spcBef>
              <a:spcAft>
                <a:spcPts val="0"/>
              </a:spcAft>
            </a:pPr>
            <a:r>
              <a:rPr lang="en-US" sz="1600" dirty="0"/>
              <a:t>½ Python </a:t>
            </a:r>
          </a:p>
          <a:p>
            <a:pPr lvl="1">
              <a:lnSpc>
                <a:spcPct val="100000"/>
              </a:lnSpc>
              <a:spcBef>
                <a:spcPts val="0"/>
              </a:spcBef>
              <a:spcAft>
                <a:spcPts val="0"/>
              </a:spcAft>
            </a:pPr>
            <a:r>
              <a:rPr lang="en-US" sz="1600" dirty="0"/>
              <a:t>Intro to Programming	</a:t>
            </a:r>
          </a:p>
          <a:p>
            <a:pPr lvl="1">
              <a:lnSpc>
                <a:spcPct val="100000"/>
              </a:lnSpc>
              <a:spcBef>
                <a:spcPts val="0"/>
              </a:spcBef>
              <a:spcAft>
                <a:spcPts val="0"/>
              </a:spcAft>
            </a:pPr>
            <a:r>
              <a:rPr lang="en-US" sz="1600" dirty="0"/>
              <a:t>Discrete Math</a:t>
            </a:r>
          </a:p>
          <a:p>
            <a:pPr lvl="1">
              <a:lnSpc>
                <a:spcPct val="100000"/>
              </a:lnSpc>
              <a:spcBef>
                <a:spcPts val="0"/>
              </a:spcBef>
              <a:spcAft>
                <a:spcPts val="0"/>
              </a:spcAft>
            </a:pPr>
            <a:r>
              <a:rPr lang="en-US" sz="1600" dirty="0"/>
              <a:t>Intro to Algorithms	</a:t>
            </a:r>
          </a:p>
          <a:p>
            <a:pPr>
              <a:lnSpc>
                <a:spcPct val="100000"/>
              </a:lnSpc>
              <a:spcAft>
                <a:spcPts val="0"/>
              </a:spcAft>
            </a:pPr>
            <a:r>
              <a:rPr lang="en-US" sz="1600" b="1" dirty="0"/>
              <a:t>Data Science </a:t>
            </a:r>
            <a:r>
              <a:rPr lang="en-US" sz="1600" dirty="0"/>
              <a:t>(1 ½ subjects)</a:t>
            </a:r>
          </a:p>
          <a:p>
            <a:pPr lvl="1">
              <a:lnSpc>
                <a:spcPct val="100000"/>
              </a:lnSpc>
              <a:spcBef>
                <a:spcPts val="0"/>
              </a:spcBef>
              <a:spcAft>
                <a:spcPts val="0"/>
              </a:spcAft>
            </a:pPr>
            <a:r>
              <a:rPr lang="en-US" sz="1600" dirty="0"/>
              <a:t>½  Intro to Data Science</a:t>
            </a:r>
          </a:p>
          <a:p>
            <a:pPr lvl="1">
              <a:lnSpc>
                <a:spcPct val="100000"/>
              </a:lnSpc>
              <a:spcBef>
                <a:spcPts val="0"/>
              </a:spcBef>
              <a:spcAft>
                <a:spcPts val="0"/>
              </a:spcAft>
            </a:pPr>
            <a:r>
              <a:rPr lang="en-US" sz="1600" dirty="0"/>
              <a:t>Machine Learning</a:t>
            </a:r>
          </a:p>
          <a:p>
            <a:endParaRPr lang="en-US" sz="1600" dirty="0"/>
          </a:p>
        </p:txBody>
      </p:sp>
      <p:sp>
        <p:nvSpPr>
          <p:cNvPr id="3" name="Slide Number Placeholder 2">
            <a:extLst>
              <a:ext uri="{FF2B5EF4-FFF2-40B4-BE49-F238E27FC236}">
                <a16:creationId xmlns:a16="http://schemas.microsoft.com/office/drawing/2014/main" id="{74EFA526-CC23-462F-8DA1-56648A573D11}"/>
              </a:ext>
            </a:extLst>
          </p:cNvPr>
          <p:cNvSpPr>
            <a:spLocks noGrp="1"/>
          </p:cNvSpPr>
          <p:nvPr>
            <p:ph type="sldNum" sz="quarter" idx="12"/>
          </p:nvPr>
        </p:nvSpPr>
        <p:spPr/>
        <p:txBody>
          <a:bodyPr/>
          <a:lstStyle/>
          <a:p>
            <a:fld id="{C0B70BFE-D5B7-504D-B59D-24A26B2A0396}" type="slidenum">
              <a:rPr lang="en-US" smtClean="0"/>
              <a:t>21</a:t>
            </a:fld>
            <a:endParaRPr lang="en-US" dirty="0"/>
          </a:p>
        </p:txBody>
      </p:sp>
      <p:sp>
        <p:nvSpPr>
          <p:cNvPr id="4" name="Text Placeholder 3">
            <a:extLst>
              <a:ext uri="{FF2B5EF4-FFF2-40B4-BE49-F238E27FC236}">
                <a16:creationId xmlns:a16="http://schemas.microsoft.com/office/drawing/2014/main" id="{719DD6EC-7AB3-44C5-9920-E4D069D723F3}"/>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ACAA26E-E847-4DEF-91E6-D25AA0B44B2A}"/>
              </a:ext>
            </a:extLst>
          </p:cNvPr>
          <p:cNvSpPr>
            <a:spLocks noGrp="1"/>
          </p:cNvSpPr>
          <p:nvPr>
            <p:ph type="title"/>
          </p:nvPr>
        </p:nvSpPr>
        <p:spPr/>
        <p:txBody>
          <a:bodyPr/>
          <a:lstStyle/>
          <a:p>
            <a:r>
              <a:rPr lang="en-US" dirty="0"/>
              <a:t>A framework for CS based education- Draft 1</a:t>
            </a:r>
          </a:p>
        </p:txBody>
      </p:sp>
      <p:sp>
        <p:nvSpPr>
          <p:cNvPr id="6" name="TextBox 5">
            <a:extLst>
              <a:ext uri="{FF2B5EF4-FFF2-40B4-BE49-F238E27FC236}">
                <a16:creationId xmlns:a16="http://schemas.microsoft.com/office/drawing/2014/main" id="{2DF03FD4-C522-4413-95B3-AB10904A3D64}"/>
              </a:ext>
            </a:extLst>
          </p:cNvPr>
          <p:cNvSpPr txBox="1"/>
          <p:nvPr/>
        </p:nvSpPr>
        <p:spPr>
          <a:xfrm>
            <a:off x="5373856" y="2658105"/>
            <a:ext cx="3347391" cy="369332"/>
          </a:xfrm>
          <a:prstGeom prst="rect">
            <a:avLst/>
          </a:prstGeom>
          <a:solidFill>
            <a:schemeClr val="accent2"/>
          </a:solidFill>
        </p:spPr>
        <p:txBody>
          <a:bodyPr wrap="none" rtlCol="0">
            <a:spAutoFit/>
          </a:bodyPr>
          <a:lstStyle/>
          <a:p>
            <a:r>
              <a:rPr lang="en-US" dirty="0">
                <a:solidFill>
                  <a:schemeClr val="bg1"/>
                </a:solidFill>
              </a:rPr>
              <a:t>21 subjects + 11 subjects in major</a:t>
            </a:r>
          </a:p>
        </p:txBody>
      </p:sp>
      <p:sp>
        <p:nvSpPr>
          <p:cNvPr id="7" name="TextBox 6">
            <a:extLst>
              <a:ext uri="{FF2B5EF4-FFF2-40B4-BE49-F238E27FC236}">
                <a16:creationId xmlns:a16="http://schemas.microsoft.com/office/drawing/2014/main" id="{00F2C7DA-FF3C-4661-8EBE-BB4982CD0065}"/>
              </a:ext>
            </a:extLst>
          </p:cNvPr>
          <p:cNvSpPr txBox="1"/>
          <p:nvPr/>
        </p:nvSpPr>
        <p:spPr>
          <a:xfrm>
            <a:off x="5683956" y="4968078"/>
            <a:ext cx="2632008" cy="1015663"/>
          </a:xfrm>
          <a:prstGeom prst="rect">
            <a:avLst/>
          </a:prstGeom>
          <a:noFill/>
          <a:ln>
            <a:solidFill>
              <a:schemeClr val="accent2"/>
            </a:solidFill>
          </a:ln>
        </p:spPr>
        <p:txBody>
          <a:bodyPr wrap="square" rtlCol="0">
            <a:spAutoFit/>
          </a:bodyPr>
          <a:lstStyle/>
          <a:p>
            <a:r>
              <a:rPr lang="en-US" sz="2000" i="1" dirty="0"/>
              <a:t>Does not leave enough room for subjects from the major</a:t>
            </a:r>
          </a:p>
        </p:txBody>
      </p:sp>
      <p:pic>
        <p:nvPicPr>
          <p:cNvPr id="9" name="Graphic 8" descr="Sad face outline with solid fill">
            <a:extLst>
              <a:ext uri="{FF2B5EF4-FFF2-40B4-BE49-F238E27FC236}">
                <a16:creationId xmlns:a16="http://schemas.microsoft.com/office/drawing/2014/main" id="{64C3A46E-8886-4EDB-9646-3B3AC3428CA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58365" y="5018709"/>
            <a:ext cx="914400" cy="914400"/>
          </a:xfrm>
          <a:prstGeom prst="rect">
            <a:avLst/>
          </a:prstGeom>
        </p:spPr>
      </p:pic>
    </p:spTree>
    <p:extLst>
      <p:ext uri="{BB962C8B-B14F-4D97-AF65-F5344CB8AC3E}">
        <p14:creationId xmlns:p14="http://schemas.microsoft.com/office/powerpoint/2010/main" val="373120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517131-745B-43DE-9B5E-4BC43E068D68}"/>
              </a:ext>
            </a:extLst>
          </p:cNvPr>
          <p:cNvSpPr>
            <a:spLocks noGrp="1"/>
          </p:cNvSpPr>
          <p:nvPr>
            <p:ph idx="1"/>
          </p:nvPr>
        </p:nvSpPr>
        <p:spPr>
          <a:xfrm>
            <a:off x="1099288" y="1972637"/>
            <a:ext cx="7713966" cy="3857937"/>
          </a:xfrm>
        </p:spPr>
        <p:txBody>
          <a:bodyPr/>
          <a:lstStyle/>
          <a:p>
            <a:pPr>
              <a:lnSpc>
                <a:spcPct val="100000"/>
              </a:lnSpc>
            </a:pPr>
            <a:r>
              <a:rPr lang="en-US" sz="1600" b="1" dirty="0"/>
              <a:t>Basic math and science </a:t>
            </a:r>
            <a:r>
              <a:rPr lang="en-US" sz="1600" dirty="0"/>
              <a:t>(6 subjects)</a:t>
            </a:r>
          </a:p>
          <a:p>
            <a:pPr lvl="1">
              <a:lnSpc>
                <a:spcPct val="100000"/>
              </a:lnSpc>
              <a:spcBef>
                <a:spcPts val="0"/>
              </a:spcBef>
              <a:spcAft>
                <a:spcPts val="0"/>
              </a:spcAft>
            </a:pPr>
            <a:r>
              <a:rPr lang="en-US" sz="1600" i="1" dirty="0"/>
              <a:t>One</a:t>
            </a:r>
            <a:r>
              <a:rPr lang="en-US" sz="1600" dirty="0"/>
              <a:t> subject in calculus (drop multivariate calculus)</a:t>
            </a:r>
          </a:p>
          <a:p>
            <a:pPr lvl="1">
              <a:lnSpc>
                <a:spcPct val="100000"/>
              </a:lnSpc>
              <a:spcBef>
                <a:spcPts val="0"/>
              </a:spcBef>
              <a:spcAft>
                <a:spcPts val="0"/>
              </a:spcAft>
            </a:pPr>
            <a:r>
              <a:rPr lang="en-US" sz="1600" i="1" dirty="0"/>
              <a:t>One</a:t>
            </a:r>
            <a:r>
              <a:rPr lang="en-US" sz="1600" dirty="0"/>
              <a:t> subjects in physics (drop EM theory)</a:t>
            </a:r>
          </a:p>
          <a:p>
            <a:pPr lvl="1">
              <a:lnSpc>
                <a:spcPct val="100000"/>
              </a:lnSpc>
              <a:spcBef>
                <a:spcPts val="0"/>
              </a:spcBef>
              <a:spcAft>
                <a:spcPts val="0"/>
              </a:spcAft>
            </a:pPr>
            <a:r>
              <a:rPr lang="en-US" sz="1600" dirty="0"/>
              <a:t>One in chemistry </a:t>
            </a:r>
          </a:p>
          <a:p>
            <a:pPr lvl="1">
              <a:lnSpc>
                <a:spcPct val="100000"/>
              </a:lnSpc>
              <a:spcBef>
                <a:spcPts val="0"/>
              </a:spcBef>
              <a:spcAft>
                <a:spcPts val="0"/>
              </a:spcAft>
            </a:pPr>
            <a:r>
              <a:rPr lang="en-US" sz="1600" dirty="0"/>
              <a:t>One in Biology</a:t>
            </a:r>
          </a:p>
          <a:p>
            <a:pPr lvl="1">
              <a:lnSpc>
                <a:spcPct val="100000"/>
              </a:lnSpc>
              <a:spcBef>
                <a:spcPts val="0"/>
              </a:spcBef>
              <a:spcAft>
                <a:spcPts val="0"/>
              </a:spcAft>
            </a:pPr>
            <a:r>
              <a:rPr lang="en-US" sz="1600" dirty="0"/>
              <a:t>Linear Algebra</a:t>
            </a:r>
          </a:p>
          <a:p>
            <a:pPr lvl="1">
              <a:lnSpc>
                <a:spcPct val="100000"/>
              </a:lnSpc>
              <a:spcBef>
                <a:spcPts val="0"/>
              </a:spcBef>
              <a:spcAft>
                <a:spcPts val="0"/>
              </a:spcAft>
            </a:pPr>
            <a:r>
              <a:rPr lang="en-US" sz="1600" dirty="0"/>
              <a:t>Prob and statistics</a:t>
            </a:r>
          </a:p>
          <a:p>
            <a:pPr>
              <a:lnSpc>
                <a:spcPct val="100000"/>
              </a:lnSpc>
              <a:spcAft>
                <a:spcPts val="0"/>
              </a:spcAft>
            </a:pPr>
            <a:r>
              <a:rPr lang="en-US" sz="1600" b="1" dirty="0"/>
              <a:t>Humanities and social sciences</a:t>
            </a:r>
            <a:r>
              <a:rPr lang="en-US" sz="1600" dirty="0"/>
              <a:t> (8 subject)</a:t>
            </a:r>
          </a:p>
          <a:p>
            <a:pPr lvl="1">
              <a:lnSpc>
                <a:spcPct val="100000"/>
              </a:lnSpc>
              <a:spcAft>
                <a:spcPts val="0"/>
              </a:spcAft>
            </a:pPr>
            <a:r>
              <a:rPr lang="en-US" sz="1600" dirty="0"/>
              <a:t>Two of these must be on social implications of AI	</a:t>
            </a:r>
          </a:p>
          <a:p>
            <a:pPr>
              <a:lnSpc>
                <a:spcPct val="100000"/>
              </a:lnSpc>
              <a:spcAft>
                <a:spcPts val="0"/>
              </a:spcAft>
            </a:pPr>
            <a:r>
              <a:rPr lang="en-US" sz="1600" b="1" dirty="0"/>
              <a:t>Prog and Algorithms </a:t>
            </a:r>
            <a:r>
              <a:rPr lang="en-US" sz="1600" dirty="0"/>
              <a:t>(3 subjects)	</a:t>
            </a:r>
          </a:p>
          <a:p>
            <a:pPr lvl="1">
              <a:lnSpc>
                <a:spcPct val="100000"/>
              </a:lnSpc>
              <a:spcBef>
                <a:spcPts val="0"/>
              </a:spcBef>
              <a:spcAft>
                <a:spcPts val="0"/>
              </a:spcAft>
            </a:pPr>
            <a:r>
              <a:rPr lang="en-US" sz="1600" dirty="0"/>
              <a:t>½ Python </a:t>
            </a:r>
          </a:p>
          <a:p>
            <a:pPr lvl="1">
              <a:lnSpc>
                <a:spcPct val="100000"/>
              </a:lnSpc>
              <a:spcBef>
                <a:spcPts val="0"/>
              </a:spcBef>
              <a:spcAft>
                <a:spcPts val="0"/>
              </a:spcAft>
            </a:pPr>
            <a:r>
              <a:rPr lang="en-US" sz="1600" dirty="0"/>
              <a:t>Intro to Programming	</a:t>
            </a:r>
          </a:p>
          <a:p>
            <a:pPr lvl="1">
              <a:lnSpc>
                <a:spcPct val="100000"/>
              </a:lnSpc>
              <a:spcBef>
                <a:spcPts val="0"/>
              </a:spcBef>
              <a:spcAft>
                <a:spcPts val="0"/>
              </a:spcAft>
            </a:pPr>
            <a:r>
              <a:rPr lang="en-US" sz="1600" dirty="0"/>
              <a:t>½ Discreet Math</a:t>
            </a:r>
          </a:p>
          <a:p>
            <a:pPr lvl="1">
              <a:lnSpc>
                <a:spcPct val="100000"/>
              </a:lnSpc>
              <a:spcBef>
                <a:spcPts val="0"/>
              </a:spcBef>
              <a:spcAft>
                <a:spcPts val="0"/>
              </a:spcAft>
            </a:pPr>
            <a:r>
              <a:rPr lang="en-US" sz="1600" dirty="0"/>
              <a:t>Intro to Algorithms	</a:t>
            </a:r>
          </a:p>
          <a:p>
            <a:pPr>
              <a:lnSpc>
                <a:spcPct val="100000"/>
              </a:lnSpc>
              <a:spcAft>
                <a:spcPts val="0"/>
              </a:spcAft>
            </a:pPr>
            <a:r>
              <a:rPr lang="en-US" sz="1600" b="1" dirty="0"/>
              <a:t>Data Science </a:t>
            </a:r>
            <a:r>
              <a:rPr lang="en-US" sz="1600" dirty="0"/>
              <a:t>(1 subjects)</a:t>
            </a:r>
          </a:p>
          <a:p>
            <a:pPr lvl="1">
              <a:lnSpc>
                <a:spcPct val="100000"/>
              </a:lnSpc>
              <a:spcBef>
                <a:spcPts val="0"/>
              </a:spcBef>
              <a:spcAft>
                <a:spcPts val="0"/>
              </a:spcAft>
            </a:pPr>
            <a:r>
              <a:rPr lang="en-US" sz="1600" dirty="0"/>
              <a:t>Intro to Data Science and Machine Learning</a:t>
            </a:r>
          </a:p>
          <a:p>
            <a:endParaRPr lang="en-US" sz="1600" dirty="0"/>
          </a:p>
        </p:txBody>
      </p:sp>
      <p:sp>
        <p:nvSpPr>
          <p:cNvPr id="3" name="Slide Number Placeholder 2">
            <a:extLst>
              <a:ext uri="{FF2B5EF4-FFF2-40B4-BE49-F238E27FC236}">
                <a16:creationId xmlns:a16="http://schemas.microsoft.com/office/drawing/2014/main" id="{74EFA526-CC23-462F-8DA1-56648A573D11}"/>
              </a:ext>
            </a:extLst>
          </p:cNvPr>
          <p:cNvSpPr>
            <a:spLocks noGrp="1"/>
          </p:cNvSpPr>
          <p:nvPr>
            <p:ph type="sldNum" sz="quarter" idx="12"/>
          </p:nvPr>
        </p:nvSpPr>
        <p:spPr/>
        <p:txBody>
          <a:bodyPr/>
          <a:lstStyle/>
          <a:p>
            <a:fld id="{C0B70BFE-D5B7-504D-B59D-24A26B2A0396}" type="slidenum">
              <a:rPr lang="en-US" smtClean="0"/>
              <a:t>22</a:t>
            </a:fld>
            <a:endParaRPr lang="en-US" dirty="0"/>
          </a:p>
        </p:txBody>
      </p:sp>
      <p:sp>
        <p:nvSpPr>
          <p:cNvPr id="4" name="Text Placeholder 3">
            <a:extLst>
              <a:ext uri="{FF2B5EF4-FFF2-40B4-BE49-F238E27FC236}">
                <a16:creationId xmlns:a16="http://schemas.microsoft.com/office/drawing/2014/main" id="{719DD6EC-7AB3-44C5-9920-E4D069D723F3}"/>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FACAA26E-E847-4DEF-91E6-D25AA0B44B2A}"/>
              </a:ext>
            </a:extLst>
          </p:cNvPr>
          <p:cNvSpPr>
            <a:spLocks noGrp="1"/>
          </p:cNvSpPr>
          <p:nvPr>
            <p:ph type="title"/>
          </p:nvPr>
        </p:nvSpPr>
        <p:spPr/>
        <p:txBody>
          <a:bodyPr/>
          <a:lstStyle/>
          <a:p>
            <a:r>
              <a:rPr lang="en-US" dirty="0"/>
              <a:t>A framework for CS based education- Draft 2</a:t>
            </a:r>
          </a:p>
        </p:txBody>
      </p:sp>
      <p:sp>
        <p:nvSpPr>
          <p:cNvPr id="6" name="TextBox 5">
            <a:extLst>
              <a:ext uri="{FF2B5EF4-FFF2-40B4-BE49-F238E27FC236}">
                <a16:creationId xmlns:a16="http://schemas.microsoft.com/office/drawing/2014/main" id="{2DF03FD4-C522-4413-95B3-AB10904A3D64}"/>
              </a:ext>
            </a:extLst>
          </p:cNvPr>
          <p:cNvSpPr txBox="1"/>
          <p:nvPr/>
        </p:nvSpPr>
        <p:spPr>
          <a:xfrm>
            <a:off x="5373856" y="2935333"/>
            <a:ext cx="3347391" cy="369332"/>
          </a:xfrm>
          <a:prstGeom prst="rect">
            <a:avLst/>
          </a:prstGeom>
          <a:solidFill>
            <a:schemeClr val="accent2"/>
          </a:solidFill>
        </p:spPr>
        <p:txBody>
          <a:bodyPr wrap="none" rtlCol="0">
            <a:spAutoFit/>
          </a:bodyPr>
          <a:lstStyle/>
          <a:p>
            <a:r>
              <a:rPr lang="en-US" dirty="0">
                <a:solidFill>
                  <a:schemeClr val="bg1"/>
                </a:solidFill>
              </a:rPr>
              <a:t>18 subjects + 14 subjects in major</a:t>
            </a:r>
          </a:p>
        </p:txBody>
      </p:sp>
      <p:sp>
        <p:nvSpPr>
          <p:cNvPr id="8" name="TextBox 7">
            <a:extLst>
              <a:ext uri="{FF2B5EF4-FFF2-40B4-BE49-F238E27FC236}">
                <a16:creationId xmlns:a16="http://schemas.microsoft.com/office/drawing/2014/main" id="{79412B5D-FFF6-47F5-AC89-50F52C0B9446}"/>
              </a:ext>
            </a:extLst>
          </p:cNvPr>
          <p:cNvSpPr txBox="1"/>
          <p:nvPr/>
        </p:nvSpPr>
        <p:spPr>
          <a:xfrm>
            <a:off x="5928071" y="4557035"/>
            <a:ext cx="2632008" cy="1323439"/>
          </a:xfrm>
          <a:prstGeom prst="rect">
            <a:avLst/>
          </a:prstGeom>
          <a:noFill/>
          <a:ln>
            <a:solidFill>
              <a:schemeClr val="accent2"/>
            </a:solidFill>
          </a:ln>
        </p:spPr>
        <p:txBody>
          <a:bodyPr wrap="square" rtlCol="0">
            <a:spAutoFit/>
          </a:bodyPr>
          <a:lstStyle/>
          <a:p>
            <a:r>
              <a:rPr lang="en-US" sz="2000" i="1" dirty="0"/>
              <a:t>To create more room for majors, perhaps we can also drop chemistry and biology from GIRs</a:t>
            </a:r>
          </a:p>
        </p:txBody>
      </p:sp>
    </p:spTree>
    <p:extLst>
      <p:ext uri="{BB962C8B-B14F-4D97-AF65-F5344CB8AC3E}">
        <p14:creationId xmlns:p14="http://schemas.microsoft.com/office/powerpoint/2010/main" val="15631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65D6-40F3-40BC-A424-4AE0E9F32E09}"/>
              </a:ext>
            </a:extLst>
          </p:cNvPr>
          <p:cNvSpPr>
            <a:spLocks noGrp="1"/>
          </p:cNvSpPr>
          <p:nvPr>
            <p:ph type="ctrTitle"/>
          </p:nvPr>
        </p:nvSpPr>
        <p:spPr/>
        <p:txBody>
          <a:bodyPr/>
          <a:lstStyle/>
          <a:p>
            <a:r>
              <a:rPr lang="en-US" dirty="0"/>
              <a:t>Implementation concerns</a:t>
            </a:r>
          </a:p>
        </p:txBody>
      </p:sp>
      <p:sp>
        <p:nvSpPr>
          <p:cNvPr id="3" name="Subtitle 2">
            <a:extLst>
              <a:ext uri="{FF2B5EF4-FFF2-40B4-BE49-F238E27FC236}">
                <a16:creationId xmlns:a16="http://schemas.microsoft.com/office/drawing/2014/main" id="{19371224-F926-4E05-9D7E-67A2FBE6242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26937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C3FBCC-0377-419F-BC62-431BA900AEE5}"/>
              </a:ext>
            </a:extLst>
          </p:cNvPr>
          <p:cNvSpPr>
            <a:spLocks noGrp="1"/>
          </p:cNvSpPr>
          <p:nvPr>
            <p:ph idx="1"/>
          </p:nvPr>
        </p:nvSpPr>
        <p:spPr>
          <a:xfrm>
            <a:off x="694913" y="1515819"/>
            <a:ext cx="8356322" cy="4600059"/>
          </a:xfrm>
        </p:spPr>
        <p:txBody>
          <a:bodyPr/>
          <a:lstStyle/>
          <a:p>
            <a:pPr>
              <a:lnSpc>
                <a:spcPct val="100000"/>
              </a:lnSpc>
              <a:spcAft>
                <a:spcPts val="0"/>
              </a:spcAft>
            </a:pPr>
            <a:r>
              <a:rPr lang="en-US" sz="1800" b="1" dirty="0"/>
              <a:t>Staffing-</a:t>
            </a:r>
            <a:r>
              <a:rPr lang="en-US" sz="1800" dirty="0"/>
              <a:t> We can’t keep growing CS and AI faculty in research universities to meet the increased enrollments in CS and AI subjects</a:t>
            </a:r>
          </a:p>
          <a:p>
            <a:pPr lvl="1">
              <a:lnSpc>
                <a:spcPct val="100000"/>
              </a:lnSpc>
              <a:spcAft>
                <a:spcPts val="0"/>
              </a:spcAft>
            </a:pPr>
            <a:r>
              <a:rPr lang="en-US" sz="1600" dirty="0"/>
              <a:t>Greater use of lecturers and teaching faculty</a:t>
            </a:r>
          </a:p>
          <a:p>
            <a:pPr lvl="1">
              <a:lnSpc>
                <a:spcPct val="100000"/>
              </a:lnSpc>
              <a:spcAft>
                <a:spcPts val="0"/>
              </a:spcAft>
            </a:pPr>
            <a:r>
              <a:rPr lang="en-US" sz="1600" dirty="0"/>
              <a:t>Greater use of recorded videos to be watched and discussed under supervision </a:t>
            </a:r>
          </a:p>
          <a:p>
            <a:pPr lvl="1">
              <a:lnSpc>
                <a:spcPct val="100000"/>
              </a:lnSpc>
              <a:spcAft>
                <a:spcPts val="0"/>
              </a:spcAft>
            </a:pPr>
            <a:r>
              <a:rPr lang="en-US" sz="1600" dirty="0"/>
              <a:t>Greater use of emerging computer tutoring technology (e.g., based on LLMs)</a:t>
            </a:r>
          </a:p>
          <a:p>
            <a:pPr>
              <a:lnSpc>
                <a:spcPct val="100000"/>
              </a:lnSpc>
              <a:spcAft>
                <a:spcPts val="0"/>
              </a:spcAft>
            </a:pPr>
            <a:r>
              <a:rPr lang="en-US" sz="1800" b="1" dirty="0"/>
              <a:t>Injecting computing in subjects in various disciplines</a:t>
            </a:r>
          </a:p>
          <a:p>
            <a:pPr lvl="1">
              <a:lnSpc>
                <a:spcPct val="100000"/>
              </a:lnSpc>
              <a:spcAft>
                <a:spcPts val="0"/>
              </a:spcAft>
            </a:pPr>
            <a:r>
              <a:rPr lang="en-US" sz="1600" dirty="0"/>
              <a:t>The real impact of computer science and AI will be felt only when many traditional subjects in the majors incorporate computing in a fundamental way</a:t>
            </a:r>
          </a:p>
          <a:p>
            <a:pPr lvl="2">
              <a:lnSpc>
                <a:spcPct val="100000"/>
              </a:lnSpc>
              <a:spcAft>
                <a:spcPts val="0"/>
              </a:spcAft>
            </a:pPr>
            <a:r>
              <a:rPr lang="en-US" sz="1600" dirty="0"/>
              <a:t>Computing based math and physics</a:t>
            </a:r>
          </a:p>
          <a:p>
            <a:pPr lvl="2">
              <a:lnSpc>
                <a:spcPct val="100000"/>
              </a:lnSpc>
              <a:spcAft>
                <a:spcPts val="0"/>
              </a:spcAft>
            </a:pPr>
            <a:r>
              <a:rPr lang="en-US" sz="1600" dirty="0"/>
              <a:t>An example from MIT -- Linear Algebra and Optimization: computational and data-science oriented version of linear algebra (singular value decomposition before eigen-decomposition)</a:t>
            </a:r>
          </a:p>
          <a:p>
            <a:pPr lvl="2">
              <a:lnSpc>
                <a:spcPct val="100000"/>
              </a:lnSpc>
              <a:spcAft>
                <a:spcPts val="0"/>
              </a:spcAft>
            </a:pPr>
            <a:endParaRPr lang="en-US" sz="1800" dirty="0"/>
          </a:p>
        </p:txBody>
      </p:sp>
      <p:sp>
        <p:nvSpPr>
          <p:cNvPr id="3" name="Slide Number Placeholder 2">
            <a:extLst>
              <a:ext uri="{FF2B5EF4-FFF2-40B4-BE49-F238E27FC236}">
                <a16:creationId xmlns:a16="http://schemas.microsoft.com/office/drawing/2014/main" id="{B8512049-9A83-406F-B92E-D38F1862EEFA}"/>
              </a:ext>
            </a:extLst>
          </p:cNvPr>
          <p:cNvSpPr>
            <a:spLocks noGrp="1"/>
          </p:cNvSpPr>
          <p:nvPr>
            <p:ph type="sldNum" sz="quarter" idx="12"/>
          </p:nvPr>
        </p:nvSpPr>
        <p:spPr/>
        <p:txBody>
          <a:bodyPr/>
          <a:lstStyle/>
          <a:p>
            <a:fld id="{C0B70BFE-D5B7-504D-B59D-24A26B2A0396}" type="slidenum">
              <a:rPr lang="en-US" smtClean="0"/>
              <a:t>24</a:t>
            </a:fld>
            <a:endParaRPr lang="en-US" dirty="0"/>
          </a:p>
        </p:txBody>
      </p:sp>
      <p:sp>
        <p:nvSpPr>
          <p:cNvPr id="4" name="Text Placeholder 3">
            <a:extLst>
              <a:ext uri="{FF2B5EF4-FFF2-40B4-BE49-F238E27FC236}">
                <a16:creationId xmlns:a16="http://schemas.microsoft.com/office/drawing/2014/main" id="{ACFCFE41-0906-4FD8-8D93-6EF5692EE0F1}"/>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5ED89FB9-3871-4177-A010-7A57BF6DAEA2}"/>
              </a:ext>
            </a:extLst>
          </p:cNvPr>
          <p:cNvSpPr>
            <a:spLocks noGrp="1"/>
          </p:cNvSpPr>
          <p:nvPr>
            <p:ph type="title"/>
          </p:nvPr>
        </p:nvSpPr>
        <p:spPr/>
        <p:txBody>
          <a:bodyPr/>
          <a:lstStyle/>
          <a:p>
            <a:r>
              <a:rPr lang="en-US" dirty="0"/>
              <a:t>Biggest Challenges</a:t>
            </a:r>
          </a:p>
        </p:txBody>
      </p:sp>
    </p:spTree>
    <p:extLst>
      <p:ext uri="{BB962C8B-B14F-4D97-AF65-F5344CB8AC3E}">
        <p14:creationId xmlns:p14="http://schemas.microsoft.com/office/powerpoint/2010/main" val="12487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4464CD-98D0-430C-B6B3-B60156753CF9}"/>
              </a:ext>
            </a:extLst>
          </p:cNvPr>
          <p:cNvSpPr>
            <a:spLocks noGrp="1"/>
          </p:cNvSpPr>
          <p:nvPr>
            <p:ph idx="1"/>
          </p:nvPr>
        </p:nvSpPr>
        <p:spPr>
          <a:xfrm>
            <a:off x="575120" y="1500031"/>
            <a:ext cx="9105593" cy="4733244"/>
          </a:xfrm>
        </p:spPr>
        <p:txBody>
          <a:bodyPr/>
          <a:lstStyle/>
          <a:p>
            <a:pPr>
              <a:lnSpc>
                <a:spcPct val="100000"/>
              </a:lnSpc>
              <a:spcAft>
                <a:spcPts val="0"/>
              </a:spcAft>
            </a:pPr>
            <a:r>
              <a:rPr lang="en-US" sz="1800" dirty="0"/>
              <a:t>There is nothing sacrosanct about a semester-long subject</a:t>
            </a:r>
          </a:p>
          <a:p>
            <a:pPr lvl="1">
              <a:lnSpc>
                <a:spcPct val="100000"/>
              </a:lnSpc>
              <a:spcAft>
                <a:spcPts val="0"/>
              </a:spcAft>
            </a:pPr>
            <a:r>
              <a:rPr lang="en-US" sz="1800" dirty="0"/>
              <a:t>Breakdown every subject into modules, where each module can be taught in 2 to 3 weeks. </a:t>
            </a:r>
          </a:p>
          <a:p>
            <a:pPr lvl="1">
              <a:lnSpc>
                <a:spcPct val="100000"/>
              </a:lnSpc>
              <a:spcAft>
                <a:spcPts val="0"/>
              </a:spcAft>
            </a:pPr>
            <a:r>
              <a:rPr lang="en-US" sz="1800" dirty="0"/>
              <a:t>A subject would consist of a sequence of modules, chosen by the instructor-in-charge</a:t>
            </a:r>
          </a:p>
          <a:p>
            <a:pPr>
              <a:lnSpc>
                <a:spcPct val="100000"/>
              </a:lnSpc>
              <a:spcAft>
                <a:spcPts val="0"/>
              </a:spcAft>
            </a:pPr>
            <a:r>
              <a:rPr lang="en-US" sz="1800" dirty="0"/>
              <a:t>For each module we should have faculty members, who are most enthusiastic about the subject matter, record uninterrupted lectures, perhaps on zoom. The video should not be longer than 2/3</a:t>
            </a:r>
            <a:r>
              <a:rPr lang="en-US" sz="1800" baseline="30000" dirty="0"/>
              <a:t>rd</a:t>
            </a:r>
            <a:r>
              <a:rPr lang="en-US" sz="1800" dirty="0"/>
              <a:t> the length of the allocated lecture time.</a:t>
            </a:r>
          </a:p>
          <a:p>
            <a:pPr lvl="1">
              <a:lnSpc>
                <a:spcPct val="100000"/>
              </a:lnSpc>
              <a:spcAft>
                <a:spcPts val="0"/>
              </a:spcAft>
            </a:pPr>
            <a:r>
              <a:rPr lang="en-US" sz="1800" dirty="0"/>
              <a:t>The video material should be watched together by students and an instructor to facilitate discussion</a:t>
            </a:r>
          </a:p>
          <a:p>
            <a:pPr lvl="1">
              <a:lnSpc>
                <a:spcPct val="100000"/>
              </a:lnSpc>
              <a:spcAft>
                <a:spcPts val="0"/>
              </a:spcAft>
            </a:pPr>
            <a:r>
              <a:rPr lang="en-US" sz="1800" dirty="0"/>
              <a:t>Use this material as we use textbooks today – pick and choose or re-record whatever material an instructor doesn’t like.</a:t>
            </a:r>
          </a:p>
          <a:p>
            <a:pPr lvl="1">
              <a:lnSpc>
                <a:spcPct val="100000"/>
              </a:lnSpc>
              <a:spcAft>
                <a:spcPts val="0"/>
              </a:spcAft>
            </a:pPr>
            <a:r>
              <a:rPr lang="en-US" sz="1800" dirty="0"/>
              <a:t>Availability of such material would provide tremendous flexibility as well as lower the anxiety of the Instructor-in-charge in large classes</a:t>
            </a:r>
          </a:p>
        </p:txBody>
      </p:sp>
      <p:sp>
        <p:nvSpPr>
          <p:cNvPr id="3" name="Slide Number Placeholder 2">
            <a:extLst>
              <a:ext uri="{FF2B5EF4-FFF2-40B4-BE49-F238E27FC236}">
                <a16:creationId xmlns:a16="http://schemas.microsoft.com/office/drawing/2014/main" id="{D281A5E3-8EA5-4351-B65A-4727FDA6CECD}"/>
              </a:ext>
            </a:extLst>
          </p:cNvPr>
          <p:cNvSpPr>
            <a:spLocks noGrp="1"/>
          </p:cNvSpPr>
          <p:nvPr>
            <p:ph type="sldNum" sz="quarter" idx="12"/>
          </p:nvPr>
        </p:nvSpPr>
        <p:spPr/>
        <p:txBody>
          <a:bodyPr/>
          <a:lstStyle/>
          <a:p>
            <a:fld id="{C0B70BFE-D5B7-504D-B59D-24A26B2A0396}" type="slidenum">
              <a:rPr lang="en-US" smtClean="0"/>
              <a:t>25</a:t>
            </a:fld>
            <a:endParaRPr lang="en-US" dirty="0"/>
          </a:p>
        </p:txBody>
      </p:sp>
      <p:sp>
        <p:nvSpPr>
          <p:cNvPr id="4" name="Text Placeholder 3">
            <a:extLst>
              <a:ext uri="{FF2B5EF4-FFF2-40B4-BE49-F238E27FC236}">
                <a16:creationId xmlns:a16="http://schemas.microsoft.com/office/drawing/2014/main" id="{3C94FC70-75FE-4D57-AF46-DDD51999D5FC}"/>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6E5954BC-140C-4B94-AE31-A50399703033}"/>
              </a:ext>
            </a:extLst>
          </p:cNvPr>
          <p:cNvSpPr>
            <a:spLocks noGrp="1"/>
          </p:cNvSpPr>
          <p:nvPr>
            <p:ph type="title"/>
          </p:nvPr>
        </p:nvSpPr>
        <p:spPr/>
        <p:txBody>
          <a:bodyPr/>
          <a:lstStyle/>
          <a:p>
            <a:r>
              <a:rPr lang="en-US" dirty="0"/>
              <a:t>Modular curriculum</a:t>
            </a:r>
          </a:p>
        </p:txBody>
      </p:sp>
    </p:spTree>
    <p:extLst>
      <p:ext uri="{BB962C8B-B14F-4D97-AF65-F5344CB8AC3E}">
        <p14:creationId xmlns:p14="http://schemas.microsoft.com/office/powerpoint/2010/main" val="260284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44A6E4-F3F5-4F96-9888-104FCE401560}"/>
              </a:ext>
            </a:extLst>
          </p:cNvPr>
          <p:cNvSpPr>
            <a:spLocks noGrp="1"/>
          </p:cNvSpPr>
          <p:nvPr>
            <p:ph idx="1"/>
          </p:nvPr>
        </p:nvSpPr>
        <p:spPr>
          <a:xfrm>
            <a:off x="801383" y="1972637"/>
            <a:ext cx="8206077" cy="3857937"/>
          </a:xfrm>
        </p:spPr>
        <p:txBody>
          <a:bodyPr/>
          <a:lstStyle/>
          <a:p>
            <a:r>
              <a:rPr lang="en-US" sz="2000" dirty="0"/>
              <a:t>It will take time to develop GIR subjects with broad appeal</a:t>
            </a:r>
          </a:p>
          <a:p>
            <a:r>
              <a:rPr lang="en-US" sz="2000" dirty="0"/>
              <a:t>It is will require experimentation to get all the pieces right</a:t>
            </a:r>
          </a:p>
          <a:p>
            <a:r>
              <a:rPr lang="en-US" sz="2000" dirty="0"/>
              <a:t>It will take time to educate the teaching staff</a:t>
            </a:r>
          </a:p>
          <a:p>
            <a:r>
              <a:rPr lang="en-US" sz="2000" dirty="0"/>
              <a:t>Both CS and AI+D are still evolving rapidly, for example the full impact of LLMs, e.g., </a:t>
            </a:r>
            <a:r>
              <a:rPr lang="en-US" sz="2000" dirty="0" err="1"/>
              <a:t>ChatGPT</a:t>
            </a:r>
            <a:r>
              <a:rPr lang="en-US" sz="2000" dirty="0"/>
              <a:t>, on education is still difficult to assess</a:t>
            </a:r>
          </a:p>
        </p:txBody>
      </p:sp>
      <p:sp>
        <p:nvSpPr>
          <p:cNvPr id="3" name="Slide Number Placeholder 2">
            <a:extLst>
              <a:ext uri="{FF2B5EF4-FFF2-40B4-BE49-F238E27FC236}">
                <a16:creationId xmlns:a16="http://schemas.microsoft.com/office/drawing/2014/main" id="{2059A894-CD86-4C8C-A470-78E8551F74D9}"/>
              </a:ext>
            </a:extLst>
          </p:cNvPr>
          <p:cNvSpPr>
            <a:spLocks noGrp="1"/>
          </p:cNvSpPr>
          <p:nvPr>
            <p:ph type="sldNum" sz="quarter" idx="12"/>
          </p:nvPr>
        </p:nvSpPr>
        <p:spPr/>
        <p:txBody>
          <a:bodyPr/>
          <a:lstStyle/>
          <a:p>
            <a:fld id="{C0B70BFE-D5B7-504D-B59D-24A26B2A0396}" type="slidenum">
              <a:rPr lang="en-US" smtClean="0"/>
              <a:t>26</a:t>
            </a:fld>
            <a:endParaRPr lang="en-US" dirty="0"/>
          </a:p>
        </p:txBody>
      </p:sp>
      <p:sp>
        <p:nvSpPr>
          <p:cNvPr id="4" name="Text Placeholder 3">
            <a:extLst>
              <a:ext uri="{FF2B5EF4-FFF2-40B4-BE49-F238E27FC236}">
                <a16:creationId xmlns:a16="http://schemas.microsoft.com/office/drawing/2014/main" id="{452E4040-AD67-486E-BBFD-242B6AD3CBD8}"/>
              </a:ext>
            </a:extLst>
          </p:cNvPr>
          <p:cNvSpPr>
            <a:spLocks noGrp="1"/>
          </p:cNvSpPr>
          <p:nvPr>
            <p:ph type="body" sz="quarter" idx="13"/>
          </p:nvPr>
        </p:nvSpPr>
        <p:spPr/>
        <p:txBody>
          <a:bodyPr/>
          <a:lstStyle/>
          <a:p>
            <a:endParaRPr lang="en-US"/>
          </a:p>
        </p:txBody>
      </p:sp>
      <p:sp>
        <p:nvSpPr>
          <p:cNvPr id="5" name="Title 4">
            <a:extLst>
              <a:ext uri="{FF2B5EF4-FFF2-40B4-BE49-F238E27FC236}">
                <a16:creationId xmlns:a16="http://schemas.microsoft.com/office/drawing/2014/main" id="{89B811CF-359A-48F4-ACF0-6D0758880CCE}"/>
              </a:ext>
            </a:extLst>
          </p:cNvPr>
          <p:cNvSpPr>
            <a:spLocks noGrp="1"/>
          </p:cNvSpPr>
          <p:nvPr>
            <p:ph type="title"/>
          </p:nvPr>
        </p:nvSpPr>
        <p:spPr/>
        <p:txBody>
          <a:bodyPr/>
          <a:lstStyle/>
          <a:p>
            <a:r>
              <a:rPr lang="en-US" dirty="0"/>
              <a:t>We should get started now</a:t>
            </a:r>
          </a:p>
        </p:txBody>
      </p:sp>
      <p:sp>
        <p:nvSpPr>
          <p:cNvPr id="6" name="TextBox 5">
            <a:extLst>
              <a:ext uri="{FF2B5EF4-FFF2-40B4-BE49-F238E27FC236}">
                <a16:creationId xmlns:a16="http://schemas.microsoft.com/office/drawing/2014/main" id="{0627D7A3-5BDC-413A-A543-875559D5ABDA}"/>
              </a:ext>
            </a:extLst>
          </p:cNvPr>
          <p:cNvSpPr txBox="1"/>
          <p:nvPr/>
        </p:nvSpPr>
        <p:spPr>
          <a:xfrm>
            <a:off x="2130454" y="4804917"/>
            <a:ext cx="5406480" cy="1569660"/>
          </a:xfrm>
          <a:prstGeom prst="rect">
            <a:avLst/>
          </a:prstGeom>
          <a:noFill/>
        </p:spPr>
        <p:txBody>
          <a:bodyPr wrap="none" rtlCol="0">
            <a:spAutoFit/>
          </a:bodyPr>
          <a:lstStyle/>
          <a:p>
            <a:r>
              <a:rPr lang="en-US" sz="2400" i="1" dirty="0">
                <a:solidFill>
                  <a:schemeClr val="accent3"/>
                </a:solidFill>
              </a:rPr>
              <a:t>Thanks</a:t>
            </a:r>
          </a:p>
          <a:p>
            <a:r>
              <a:rPr lang="en-US" sz="2400" i="1" dirty="0">
                <a:solidFill>
                  <a:schemeClr val="accent3"/>
                </a:solidFill>
              </a:rPr>
              <a:t>Acknowledgements: Rob Miller (MIT) </a:t>
            </a:r>
          </a:p>
          <a:p>
            <a:r>
              <a:rPr lang="en-US" sz="2400" i="1" dirty="0">
                <a:solidFill>
                  <a:schemeClr val="accent3"/>
                </a:solidFill>
              </a:rPr>
              <a:t>                                      Rajesh Gupta (UCSD)</a:t>
            </a:r>
          </a:p>
          <a:p>
            <a:r>
              <a:rPr lang="en-US" sz="2400" i="1" dirty="0">
                <a:solidFill>
                  <a:schemeClr val="accent3"/>
                </a:solidFill>
              </a:rPr>
              <a:t>                                       Asu Osdaglar (MIT)</a:t>
            </a:r>
          </a:p>
        </p:txBody>
      </p:sp>
    </p:spTree>
    <p:extLst>
      <p:ext uri="{BB962C8B-B14F-4D97-AF65-F5344CB8AC3E}">
        <p14:creationId xmlns:p14="http://schemas.microsoft.com/office/powerpoint/2010/main" val="282309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3683CF-923C-480E-A66C-7922DDDE0CAF}"/>
              </a:ext>
            </a:extLst>
          </p:cNvPr>
          <p:cNvSpPr>
            <a:spLocks noGrp="1"/>
          </p:cNvSpPr>
          <p:nvPr>
            <p:ph idx="1"/>
          </p:nvPr>
        </p:nvSpPr>
        <p:spPr>
          <a:xfrm>
            <a:off x="764146" y="1454534"/>
            <a:ext cx="8210214" cy="3857937"/>
          </a:xfrm>
        </p:spPr>
        <p:txBody>
          <a:bodyPr/>
          <a:lstStyle/>
          <a:p>
            <a:pPr>
              <a:lnSpc>
                <a:spcPct val="100000"/>
              </a:lnSpc>
            </a:pPr>
            <a:r>
              <a:rPr lang="en-US" sz="2000" i="1" dirty="0"/>
              <a:t>Data Assimilation: </a:t>
            </a:r>
            <a:r>
              <a:rPr lang="en-US" sz="2000" dirty="0"/>
              <a:t>In my undergraduate years, we studied the same theories as now, say Navier Stokes Equations, but never worried about whether it explained how ocean currents really circulated. </a:t>
            </a:r>
          </a:p>
          <a:p>
            <a:pPr lvl="1">
              <a:lnSpc>
                <a:spcPct val="100000"/>
              </a:lnSpc>
              <a:spcBef>
                <a:spcPts val="0"/>
              </a:spcBef>
              <a:spcAft>
                <a:spcPts val="0"/>
              </a:spcAft>
            </a:pPr>
            <a:r>
              <a:rPr lang="en-US" sz="1800" dirty="0"/>
              <a:t>Partly because there was hardly any real data to explain</a:t>
            </a:r>
          </a:p>
          <a:p>
            <a:pPr lvl="1">
              <a:lnSpc>
                <a:spcPct val="100000"/>
              </a:lnSpc>
              <a:spcBef>
                <a:spcPts val="0"/>
              </a:spcBef>
              <a:spcAft>
                <a:spcPts val="0"/>
              </a:spcAft>
            </a:pPr>
            <a:r>
              <a:rPr lang="en-US" sz="1800" dirty="0"/>
              <a:t>Now satellites constantly monitor the oceans and generate terabytes of data every day</a:t>
            </a:r>
          </a:p>
          <a:p>
            <a:pPr lvl="1">
              <a:lnSpc>
                <a:spcPct val="100000"/>
              </a:lnSpc>
              <a:spcBef>
                <a:spcPts val="0"/>
              </a:spcBef>
              <a:spcAft>
                <a:spcPts val="0"/>
              </a:spcAft>
            </a:pPr>
            <a:endParaRPr lang="en-US" sz="2000" dirty="0"/>
          </a:p>
          <a:p>
            <a:pPr>
              <a:lnSpc>
                <a:spcPct val="100000"/>
              </a:lnSpc>
            </a:pPr>
            <a:r>
              <a:rPr lang="en-US" sz="2000" i="1" dirty="0"/>
              <a:t>New theories and models: </a:t>
            </a:r>
            <a:r>
              <a:rPr lang="en-US" sz="2000" dirty="0"/>
              <a:t>If we have lot of data, we can analyze it to formulate new theories and models, e.g., </a:t>
            </a:r>
          </a:p>
          <a:p>
            <a:pPr lvl="1">
              <a:lnSpc>
                <a:spcPct val="100000"/>
              </a:lnSpc>
              <a:spcBef>
                <a:spcPts val="0"/>
              </a:spcBef>
              <a:spcAft>
                <a:spcPts val="0"/>
              </a:spcAft>
            </a:pPr>
            <a:r>
              <a:rPr lang="en-US" sz="1800" dirty="0"/>
              <a:t>What medical treatments are effective and on whom</a:t>
            </a:r>
            <a:endParaRPr lang="en-US" sz="1800" i="1" dirty="0">
              <a:sym typeface="Wingdings" panose="05000000000000000000" pitchFamily="2" charset="2"/>
            </a:endParaRPr>
          </a:p>
          <a:p>
            <a:pPr lvl="1">
              <a:lnSpc>
                <a:spcPct val="100000"/>
              </a:lnSpc>
              <a:spcBef>
                <a:spcPts val="0"/>
              </a:spcBef>
              <a:spcAft>
                <a:spcPts val="0"/>
              </a:spcAft>
            </a:pPr>
            <a:r>
              <a:rPr lang="en-US" sz="1800" dirty="0">
                <a:sym typeface="Wingdings" panose="05000000000000000000" pitchFamily="2" charset="2"/>
              </a:rPr>
              <a:t>Weather patterns, pollution, …</a:t>
            </a:r>
          </a:p>
          <a:p>
            <a:pPr lvl="1">
              <a:lnSpc>
                <a:spcPct val="100000"/>
              </a:lnSpc>
              <a:spcBef>
                <a:spcPts val="0"/>
              </a:spcBef>
              <a:spcAft>
                <a:spcPts val="0"/>
              </a:spcAft>
            </a:pPr>
            <a:r>
              <a:rPr lang="en-US" sz="1800" dirty="0">
                <a:sym typeface="Wingdings" panose="05000000000000000000" pitchFamily="2" charset="2"/>
              </a:rPr>
              <a:t>Migratory patterns of birds</a:t>
            </a:r>
          </a:p>
          <a:p>
            <a:pPr lvl="1">
              <a:lnSpc>
                <a:spcPct val="100000"/>
              </a:lnSpc>
              <a:spcBef>
                <a:spcPts val="0"/>
              </a:spcBef>
              <a:spcAft>
                <a:spcPts val="0"/>
              </a:spcAft>
            </a:pPr>
            <a:r>
              <a:rPr lang="en-US" sz="1800" dirty="0">
                <a:sym typeface="Wingdings" panose="05000000000000000000" pitchFamily="2" charset="2"/>
              </a:rPr>
              <a:t>Buying patterns of customers to help businesses</a:t>
            </a:r>
          </a:p>
          <a:p>
            <a:pPr lvl="1">
              <a:lnSpc>
                <a:spcPct val="100000"/>
              </a:lnSpc>
              <a:spcBef>
                <a:spcPts val="0"/>
              </a:spcBef>
              <a:spcAft>
                <a:spcPts val="0"/>
              </a:spcAft>
            </a:pPr>
            <a:r>
              <a:rPr lang="en-US" sz="1800" dirty="0">
                <a:sym typeface="Wingdings" panose="05000000000000000000" pitchFamily="2" charset="2"/>
              </a:rPr>
              <a:t> …</a:t>
            </a:r>
            <a:endParaRPr lang="en-US" sz="1800" dirty="0"/>
          </a:p>
          <a:p>
            <a:pPr lvl="1">
              <a:lnSpc>
                <a:spcPct val="100000"/>
              </a:lnSpc>
            </a:pPr>
            <a:endParaRPr lang="en-US" sz="2000" dirty="0"/>
          </a:p>
          <a:p>
            <a:pPr lvl="1">
              <a:lnSpc>
                <a:spcPct val="100000"/>
              </a:lnSpc>
            </a:pPr>
            <a:endParaRPr lang="en-US" sz="2000" dirty="0"/>
          </a:p>
          <a:p>
            <a:pPr>
              <a:lnSpc>
                <a:spcPct val="100000"/>
              </a:lnSpc>
            </a:pPr>
            <a:endParaRPr lang="en-US" sz="2000" dirty="0"/>
          </a:p>
        </p:txBody>
      </p:sp>
      <p:sp>
        <p:nvSpPr>
          <p:cNvPr id="3" name="Slide Number Placeholder 2">
            <a:extLst>
              <a:ext uri="{FF2B5EF4-FFF2-40B4-BE49-F238E27FC236}">
                <a16:creationId xmlns:a16="http://schemas.microsoft.com/office/drawing/2014/main" id="{53B05D74-BC7A-45E0-ADD4-2D374BBC012D}"/>
              </a:ext>
            </a:extLst>
          </p:cNvPr>
          <p:cNvSpPr>
            <a:spLocks noGrp="1"/>
          </p:cNvSpPr>
          <p:nvPr>
            <p:ph type="sldNum" sz="quarter" idx="12"/>
          </p:nvPr>
        </p:nvSpPr>
        <p:spPr/>
        <p:txBody>
          <a:bodyPr/>
          <a:lstStyle/>
          <a:p>
            <a:fld id="{C0B70BFE-D5B7-504D-B59D-24A26B2A0396}" type="slidenum">
              <a:rPr lang="en-US" smtClean="0"/>
              <a:t>3</a:t>
            </a:fld>
            <a:endParaRPr lang="en-US" dirty="0"/>
          </a:p>
        </p:txBody>
      </p:sp>
      <p:sp>
        <p:nvSpPr>
          <p:cNvPr id="4" name="Text Placeholder 3">
            <a:extLst>
              <a:ext uri="{FF2B5EF4-FFF2-40B4-BE49-F238E27FC236}">
                <a16:creationId xmlns:a16="http://schemas.microsoft.com/office/drawing/2014/main" id="{5EA5BBE9-DDDD-4544-BD6C-4371449582DC}"/>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7F7AC6CF-E02B-4110-9E91-425D53F6BE42}"/>
              </a:ext>
            </a:extLst>
          </p:cNvPr>
          <p:cNvSpPr>
            <a:spLocks noGrp="1"/>
          </p:cNvSpPr>
          <p:nvPr>
            <p:ph type="title"/>
          </p:nvPr>
        </p:nvSpPr>
        <p:spPr>
          <a:xfrm>
            <a:off x="801384" y="852755"/>
            <a:ext cx="7713965" cy="601780"/>
          </a:xfrm>
        </p:spPr>
        <p:txBody>
          <a:bodyPr/>
          <a:lstStyle/>
          <a:p>
            <a:r>
              <a:rPr lang="en-US" dirty="0"/>
              <a:t>Importance of Data</a:t>
            </a:r>
          </a:p>
        </p:txBody>
      </p:sp>
    </p:spTree>
    <p:extLst>
      <p:ext uri="{BB962C8B-B14F-4D97-AF65-F5344CB8AC3E}">
        <p14:creationId xmlns:p14="http://schemas.microsoft.com/office/powerpoint/2010/main" val="348553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86DD46-91CA-42D5-B82E-95EAA72AE715}"/>
              </a:ext>
            </a:extLst>
          </p:cNvPr>
          <p:cNvSpPr>
            <a:spLocks noGrp="1"/>
          </p:cNvSpPr>
          <p:nvPr>
            <p:ph idx="1"/>
          </p:nvPr>
        </p:nvSpPr>
        <p:spPr>
          <a:xfrm>
            <a:off x="801383" y="1648020"/>
            <a:ext cx="8284690" cy="3857937"/>
          </a:xfrm>
        </p:spPr>
        <p:txBody>
          <a:bodyPr/>
          <a:lstStyle/>
          <a:p>
            <a:pPr>
              <a:lnSpc>
                <a:spcPct val="100000"/>
              </a:lnSpc>
            </a:pPr>
            <a:r>
              <a:rPr lang="en-US" sz="2000" dirty="0"/>
              <a:t>Most students, all over the world, are attracted to Computer Science perhaps because most jobs in all discipline demand an understanding of computer science and AI techniques.</a:t>
            </a:r>
          </a:p>
          <a:p>
            <a:pPr>
              <a:lnSpc>
                <a:spcPct val="100000"/>
              </a:lnSpc>
            </a:pPr>
            <a:r>
              <a:rPr lang="en-US" sz="2000" dirty="0"/>
              <a:t>At MIT where students can choose any major, 50% of undergraduates are enrolled in CS and related majors!</a:t>
            </a:r>
          </a:p>
          <a:p>
            <a:pPr lvl="1">
              <a:lnSpc>
                <a:spcPct val="100000"/>
              </a:lnSpc>
            </a:pPr>
            <a:r>
              <a:rPr lang="en-US" sz="1800" dirty="0"/>
              <a:t>This leaves very few students in other majors – sometimes the numbers are lower than the industrial and research need</a:t>
            </a:r>
          </a:p>
          <a:p>
            <a:pPr>
              <a:lnSpc>
                <a:spcPct val="100000"/>
              </a:lnSpc>
            </a:pPr>
            <a:r>
              <a:rPr lang="en-US" sz="2000" i="1" dirty="0"/>
              <a:t>The challenge</a:t>
            </a:r>
            <a:r>
              <a:rPr lang="en-US" sz="2000" dirty="0"/>
              <a:t>: How to provide solid educational background to all Engineering and Science majors so that they can carry on their work properly without becoming CS majors.</a:t>
            </a:r>
          </a:p>
        </p:txBody>
      </p:sp>
      <p:sp>
        <p:nvSpPr>
          <p:cNvPr id="3" name="Slide Number Placeholder 2">
            <a:extLst>
              <a:ext uri="{FF2B5EF4-FFF2-40B4-BE49-F238E27FC236}">
                <a16:creationId xmlns:a16="http://schemas.microsoft.com/office/drawing/2014/main" id="{7E77BCEF-BCA8-471A-9B60-5C8AAC4E7A4A}"/>
              </a:ext>
            </a:extLst>
          </p:cNvPr>
          <p:cNvSpPr>
            <a:spLocks noGrp="1"/>
          </p:cNvSpPr>
          <p:nvPr>
            <p:ph type="sldNum" sz="quarter" idx="12"/>
          </p:nvPr>
        </p:nvSpPr>
        <p:spPr/>
        <p:txBody>
          <a:bodyPr/>
          <a:lstStyle/>
          <a:p>
            <a:fld id="{C0B70BFE-D5B7-504D-B59D-24A26B2A0396}" type="slidenum">
              <a:rPr lang="en-US" smtClean="0"/>
              <a:t>4</a:t>
            </a:fld>
            <a:endParaRPr lang="en-US" dirty="0"/>
          </a:p>
        </p:txBody>
      </p:sp>
      <p:sp>
        <p:nvSpPr>
          <p:cNvPr id="4" name="Text Placeholder 3">
            <a:extLst>
              <a:ext uri="{FF2B5EF4-FFF2-40B4-BE49-F238E27FC236}">
                <a16:creationId xmlns:a16="http://schemas.microsoft.com/office/drawing/2014/main" id="{282900AF-1083-413C-8E82-0F3667370A24}"/>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B1E2570E-4CD6-4419-9490-8D858A5DC4DA}"/>
              </a:ext>
            </a:extLst>
          </p:cNvPr>
          <p:cNvSpPr>
            <a:spLocks noGrp="1"/>
          </p:cNvSpPr>
          <p:nvPr>
            <p:ph type="title"/>
          </p:nvPr>
        </p:nvSpPr>
        <p:spPr/>
        <p:txBody>
          <a:bodyPr/>
          <a:lstStyle/>
          <a:p>
            <a:r>
              <a:rPr lang="en-US" dirty="0"/>
              <a:t>On the educational front</a:t>
            </a:r>
          </a:p>
        </p:txBody>
      </p:sp>
    </p:spTree>
    <p:extLst>
      <p:ext uri="{BB962C8B-B14F-4D97-AF65-F5344CB8AC3E}">
        <p14:creationId xmlns:p14="http://schemas.microsoft.com/office/powerpoint/2010/main" val="597626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2F6F3F-DDBC-44E9-8BB0-234D45EF39AC}"/>
              </a:ext>
            </a:extLst>
          </p:cNvPr>
          <p:cNvSpPr>
            <a:spLocks noGrp="1"/>
          </p:cNvSpPr>
          <p:nvPr>
            <p:ph idx="1"/>
          </p:nvPr>
        </p:nvSpPr>
        <p:spPr>
          <a:xfrm>
            <a:off x="801384" y="2083443"/>
            <a:ext cx="8139876" cy="2116177"/>
          </a:xfrm>
        </p:spPr>
        <p:txBody>
          <a:bodyPr/>
          <a:lstStyle/>
          <a:p>
            <a:pPr>
              <a:lnSpc>
                <a:spcPct val="100000"/>
              </a:lnSpc>
            </a:pPr>
            <a:r>
              <a:rPr lang="en-US" sz="2000" dirty="0"/>
              <a:t>Math and Physics has served us very well in building models of the physical world – we can’t give that up</a:t>
            </a:r>
          </a:p>
          <a:p>
            <a:pPr>
              <a:lnSpc>
                <a:spcPct val="100000"/>
              </a:lnSpc>
            </a:pPr>
            <a:r>
              <a:rPr lang="en-US" sz="2000" dirty="0"/>
              <a:t>However, now we often build </a:t>
            </a:r>
            <a:r>
              <a:rPr lang="en-US" sz="2000" i="1" dirty="0"/>
              <a:t>machine models </a:t>
            </a:r>
            <a:r>
              <a:rPr lang="en-US" sz="2000" dirty="0"/>
              <a:t>with necessarily no physical analog. We can simulate endless “what if” scenarios and build systems that can do extremely useful work</a:t>
            </a:r>
          </a:p>
        </p:txBody>
      </p:sp>
      <p:sp>
        <p:nvSpPr>
          <p:cNvPr id="3" name="Slide Number Placeholder 2">
            <a:extLst>
              <a:ext uri="{FF2B5EF4-FFF2-40B4-BE49-F238E27FC236}">
                <a16:creationId xmlns:a16="http://schemas.microsoft.com/office/drawing/2014/main" id="{128EE2E2-026E-4BE5-951C-2E207F9824CA}"/>
              </a:ext>
            </a:extLst>
          </p:cNvPr>
          <p:cNvSpPr>
            <a:spLocks noGrp="1"/>
          </p:cNvSpPr>
          <p:nvPr>
            <p:ph type="sldNum" sz="quarter" idx="12"/>
          </p:nvPr>
        </p:nvSpPr>
        <p:spPr/>
        <p:txBody>
          <a:bodyPr/>
          <a:lstStyle/>
          <a:p>
            <a:fld id="{C0B70BFE-D5B7-504D-B59D-24A26B2A0396}" type="slidenum">
              <a:rPr lang="en-US" smtClean="0"/>
              <a:t>5</a:t>
            </a:fld>
            <a:endParaRPr lang="en-US" dirty="0"/>
          </a:p>
        </p:txBody>
      </p:sp>
      <p:sp>
        <p:nvSpPr>
          <p:cNvPr id="4" name="Text Placeholder 3">
            <a:extLst>
              <a:ext uri="{FF2B5EF4-FFF2-40B4-BE49-F238E27FC236}">
                <a16:creationId xmlns:a16="http://schemas.microsoft.com/office/drawing/2014/main" id="{6281F541-C36C-487D-8B9E-8A95E24CE8A4}"/>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06DD45CD-9481-4CF8-A102-0549409D8AB0}"/>
              </a:ext>
            </a:extLst>
          </p:cNvPr>
          <p:cNvSpPr>
            <a:spLocks noGrp="1"/>
          </p:cNvSpPr>
          <p:nvPr>
            <p:ph type="title"/>
          </p:nvPr>
        </p:nvSpPr>
        <p:spPr/>
        <p:txBody>
          <a:bodyPr/>
          <a:lstStyle/>
          <a:p>
            <a:r>
              <a:rPr lang="en-US" dirty="0"/>
              <a:t>What computer science has to offer</a:t>
            </a:r>
          </a:p>
        </p:txBody>
      </p:sp>
      <p:sp>
        <p:nvSpPr>
          <p:cNvPr id="6" name="TextBox 5">
            <a:extLst>
              <a:ext uri="{FF2B5EF4-FFF2-40B4-BE49-F238E27FC236}">
                <a16:creationId xmlns:a16="http://schemas.microsoft.com/office/drawing/2014/main" id="{7A123CDA-B289-435E-86C8-D99257013C19}"/>
              </a:ext>
            </a:extLst>
          </p:cNvPr>
          <p:cNvSpPr txBox="1"/>
          <p:nvPr/>
        </p:nvSpPr>
        <p:spPr>
          <a:xfrm>
            <a:off x="1266092" y="4105307"/>
            <a:ext cx="7306925" cy="1908215"/>
          </a:xfrm>
          <a:prstGeom prst="rect">
            <a:avLst/>
          </a:prstGeom>
          <a:solidFill>
            <a:schemeClr val="accent2"/>
          </a:solidFill>
        </p:spPr>
        <p:txBody>
          <a:bodyPr wrap="square" rtlCol="0">
            <a:spAutoFit/>
          </a:bodyPr>
          <a:lstStyle/>
          <a:p>
            <a:pPr>
              <a:lnSpc>
                <a:spcPct val="100000"/>
              </a:lnSpc>
            </a:pPr>
            <a:r>
              <a:rPr lang="en-US" sz="2000" dirty="0">
                <a:solidFill>
                  <a:schemeClr val="bg1"/>
                </a:solidFill>
              </a:rPr>
              <a:t>Computer Science and AI techniques offer</a:t>
            </a:r>
          </a:p>
          <a:p>
            <a:pPr marL="800100" lvl="1" indent="-342900">
              <a:lnSpc>
                <a:spcPct val="100000"/>
              </a:lnSpc>
              <a:buFont typeface="Arial" panose="020B0604020202020204" pitchFamily="34" charset="0"/>
              <a:buChar char="•"/>
            </a:pPr>
            <a:r>
              <a:rPr lang="en-US" sz="2000" dirty="0">
                <a:solidFill>
                  <a:schemeClr val="bg1"/>
                </a:solidFill>
              </a:rPr>
              <a:t>How to make sense of  enormous amount of data </a:t>
            </a:r>
          </a:p>
          <a:p>
            <a:pPr marL="800100" lvl="1" indent="-342900">
              <a:lnSpc>
                <a:spcPct val="100000"/>
              </a:lnSpc>
              <a:buFont typeface="Arial" panose="020B0604020202020204" pitchFamily="34" charset="0"/>
              <a:buChar char="•"/>
            </a:pPr>
            <a:r>
              <a:rPr lang="en-US" sz="2000" dirty="0">
                <a:solidFill>
                  <a:schemeClr val="bg1"/>
                </a:solidFill>
              </a:rPr>
              <a:t>Simulate enormously complex systems before building them</a:t>
            </a:r>
          </a:p>
          <a:p>
            <a:pPr marL="800100" lvl="1" indent="-342900">
              <a:lnSpc>
                <a:spcPct val="100000"/>
              </a:lnSpc>
              <a:buFont typeface="Arial" panose="020B0604020202020204" pitchFamily="34" charset="0"/>
              <a:buChar char="•"/>
            </a:pPr>
            <a:r>
              <a:rPr lang="en-US" sz="2000" dirty="0">
                <a:solidFill>
                  <a:schemeClr val="bg1"/>
                </a:solidFill>
              </a:rPr>
              <a:t>Experiment and deploy make believe machine models which can be as realistic as we want</a:t>
            </a:r>
          </a:p>
          <a:p>
            <a:endParaRPr lang="en-US" dirty="0">
              <a:solidFill>
                <a:schemeClr val="bg1"/>
              </a:solidFill>
            </a:endParaRPr>
          </a:p>
        </p:txBody>
      </p:sp>
    </p:spTree>
    <p:extLst>
      <p:ext uri="{BB962C8B-B14F-4D97-AF65-F5344CB8AC3E}">
        <p14:creationId xmlns:p14="http://schemas.microsoft.com/office/powerpoint/2010/main" val="261092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C8EB7-8A72-457A-8973-F0D1162BA9E0}"/>
              </a:ext>
            </a:extLst>
          </p:cNvPr>
          <p:cNvSpPr>
            <a:spLocks noGrp="1"/>
          </p:cNvSpPr>
          <p:nvPr>
            <p:ph type="ctrTitle"/>
          </p:nvPr>
        </p:nvSpPr>
        <p:spPr/>
        <p:txBody>
          <a:bodyPr/>
          <a:lstStyle/>
          <a:p>
            <a:r>
              <a:rPr lang="en-US" dirty="0"/>
              <a:t>A framework to offer computer science-based education</a:t>
            </a:r>
          </a:p>
        </p:txBody>
      </p:sp>
      <p:sp>
        <p:nvSpPr>
          <p:cNvPr id="3" name="Subtitle 2">
            <a:extLst>
              <a:ext uri="{FF2B5EF4-FFF2-40B4-BE49-F238E27FC236}">
                <a16:creationId xmlns:a16="http://schemas.microsoft.com/office/drawing/2014/main" id="{84F6187D-4D3B-4402-B6C6-9CD144EC2CC9}"/>
              </a:ext>
            </a:extLst>
          </p:cNvPr>
          <p:cNvSpPr>
            <a:spLocks noGrp="1"/>
          </p:cNvSpPr>
          <p:nvPr>
            <p:ph type="subTitle" idx="1"/>
          </p:nvPr>
        </p:nvSpPr>
        <p:spPr/>
        <p:txBody>
          <a:bodyPr/>
          <a:lstStyle/>
          <a:p>
            <a:r>
              <a:rPr lang="en-US" dirty="0"/>
              <a:t>Heavily biased by the MIT experience</a:t>
            </a:r>
          </a:p>
        </p:txBody>
      </p:sp>
    </p:spTree>
    <p:extLst>
      <p:ext uri="{BB962C8B-B14F-4D97-AF65-F5344CB8AC3E}">
        <p14:creationId xmlns:p14="http://schemas.microsoft.com/office/powerpoint/2010/main" val="483728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45065F-38E7-46E5-8326-82B4AE0E0C04}"/>
              </a:ext>
            </a:extLst>
          </p:cNvPr>
          <p:cNvSpPr>
            <a:spLocks noGrp="1"/>
          </p:cNvSpPr>
          <p:nvPr>
            <p:ph idx="1"/>
          </p:nvPr>
        </p:nvSpPr>
        <p:spPr>
          <a:xfrm>
            <a:off x="801383" y="2083443"/>
            <a:ext cx="8313653" cy="3857937"/>
          </a:xfrm>
        </p:spPr>
        <p:txBody>
          <a:bodyPr/>
          <a:lstStyle/>
          <a:p>
            <a:pPr>
              <a:lnSpc>
                <a:spcPct val="100000"/>
              </a:lnSpc>
            </a:pPr>
            <a:r>
              <a:rPr lang="en-US" sz="2000" dirty="0"/>
              <a:t>During the second world war there was an enormous demand for Radar engineers. MIT realized that it was not possible to train radar engineers unless they had sufficient background in Math and Physics</a:t>
            </a:r>
          </a:p>
          <a:p>
            <a:pPr>
              <a:lnSpc>
                <a:spcPct val="100000"/>
              </a:lnSpc>
            </a:pPr>
            <a:r>
              <a:rPr lang="en-US" sz="2000" dirty="0"/>
              <a:t>Biologists believed that the future of biology was all molecular biology</a:t>
            </a:r>
          </a:p>
          <a:p>
            <a:pPr>
              <a:lnSpc>
                <a:spcPct val="100000"/>
              </a:lnSpc>
            </a:pPr>
            <a:r>
              <a:rPr lang="en-US" sz="2000" dirty="0"/>
              <a:t>Economists believed that econometrics was essential to understand and model economy</a:t>
            </a:r>
          </a:p>
          <a:p>
            <a:pPr>
              <a:lnSpc>
                <a:spcPct val="100000"/>
              </a:lnSpc>
            </a:pPr>
            <a:r>
              <a:rPr lang="en-US" sz="2000" dirty="0"/>
              <a:t>Linguists, phycologists, … believed that understanding cognition and learning was the essential part of their discipline </a:t>
            </a:r>
          </a:p>
        </p:txBody>
      </p:sp>
      <p:sp>
        <p:nvSpPr>
          <p:cNvPr id="3" name="Slide Number Placeholder 2">
            <a:extLst>
              <a:ext uri="{FF2B5EF4-FFF2-40B4-BE49-F238E27FC236}">
                <a16:creationId xmlns:a16="http://schemas.microsoft.com/office/drawing/2014/main" id="{9D59E9DF-112F-4891-857E-D7300F11F991}"/>
              </a:ext>
            </a:extLst>
          </p:cNvPr>
          <p:cNvSpPr>
            <a:spLocks noGrp="1"/>
          </p:cNvSpPr>
          <p:nvPr>
            <p:ph type="sldNum" sz="quarter" idx="12"/>
          </p:nvPr>
        </p:nvSpPr>
        <p:spPr/>
        <p:txBody>
          <a:bodyPr/>
          <a:lstStyle/>
          <a:p>
            <a:fld id="{C0B70BFE-D5B7-504D-B59D-24A26B2A0396}" type="slidenum">
              <a:rPr lang="en-US" smtClean="0"/>
              <a:t>7</a:t>
            </a:fld>
            <a:endParaRPr lang="en-US" dirty="0"/>
          </a:p>
        </p:txBody>
      </p:sp>
      <p:sp>
        <p:nvSpPr>
          <p:cNvPr id="4" name="Text Placeholder 3">
            <a:extLst>
              <a:ext uri="{FF2B5EF4-FFF2-40B4-BE49-F238E27FC236}">
                <a16:creationId xmlns:a16="http://schemas.microsoft.com/office/drawing/2014/main" id="{587B9805-D4CB-49EB-B8F6-4063EB8F7BC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C50251D5-1E2B-482D-86CC-B522079599B6}"/>
              </a:ext>
            </a:extLst>
          </p:cNvPr>
          <p:cNvSpPr>
            <a:spLocks noGrp="1"/>
          </p:cNvSpPr>
          <p:nvPr>
            <p:ph type="title"/>
          </p:nvPr>
        </p:nvSpPr>
        <p:spPr/>
        <p:txBody>
          <a:bodyPr/>
          <a:lstStyle/>
          <a:p>
            <a:r>
              <a:rPr lang="en-US" dirty="0"/>
              <a:t>The curriculum reform at MIT in nineteen sixties</a:t>
            </a:r>
          </a:p>
        </p:txBody>
      </p:sp>
      <p:sp>
        <p:nvSpPr>
          <p:cNvPr id="6" name="TextBox 5">
            <a:extLst>
              <a:ext uri="{FF2B5EF4-FFF2-40B4-BE49-F238E27FC236}">
                <a16:creationId xmlns:a16="http://schemas.microsoft.com/office/drawing/2014/main" id="{E0E318D4-44CC-4C45-BAC6-5CF96E24D5CB}"/>
              </a:ext>
            </a:extLst>
          </p:cNvPr>
          <p:cNvSpPr txBox="1"/>
          <p:nvPr/>
        </p:nvSpPr>
        <p:spPr>
          <a:xfrm>
            <a:off x="3458997" y="5724520"/>
            <a:ext cx="5301451" cy="400110"/>
          </a:xfrm>
          <a:prstGeom prst="rect">
            <a:avLst/>
          </a:prstGeom>
          <a:solidFill>
            <a:schemeClr val="accent2"/>
          </a:solid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Birth of science-based engineering education</a:t>
            </a:r>
          </a:p>
        </p:txBody>
      </p:sp>
    </p:spTree>
    <p:extLst>
      <p:ext uri="{BB962C8B-B14F-4D97-AF65-F5344CB8AC3E}">
        <p14:creationId xmlns:p14="http://schemas.microsoft.com/office/powerpoint/2010/main" val="388759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440C8-EE59-4587-AEC7-43916BF4B162}"/>
              </a:ext>
            </a:extLst>
          </p:cNvPr>
          <p:cNvSpPr>
            <a:spLocks noGrp="1"/>
          </p:cNvSpPr>
          <p:nvPr>
            <p:ph idx="1"/>
          </p:nvPr>
        </p:nvSpPr>
        <p:spPr>
          <a:xfrm>
            <a:off x="801384" y="2083443"/>
            <a:ext cx="8288828" cy="3857937"/>
          </a:xfrm>
        </p:spPr>
        <p:txBody>
          <a:bodyPr/>
          <a:lstStyle/>
          <a:p>
            <a:pPr>
              <a:lnSpc>
                <a:spcPct val="100000"/>
              </a:lnSpc>
            </a:pPr>
            <a:r>
              <a:rPr lang="en-US" sz="1800" dirty="0"/>
              <a:t>MIT requires 32 semester-long subjects to graduate (4 per semester over 4 years)</a:t>
            </a:r>
          </a:p>
          <a:p>
            <a:pPr>
              <a:lnSpc>
                <a:spcPct val="100000"/>
              </a:lnSpc>
            </a:pPr>
            <a:r>
              <a:rPr lang="en-US" sz="1800" dirty="0"/>
              <a:t>Out of these 16 were reserved for GIRs, which students in all majors were required to take. </a:t>
            </a:r>
          </a:p>
          <a:p>
            <a:pPr>
              <a:lnSpc>
                <a:spcPct val="100000"/>
              </a:lnSpc>
            </a:pPr>
            <a:r>
              <a:rPr lang="en-US" sz="2000" dirty="0"/>
              <a:t>GIRs</a:t>
            </a:r>
          </a:p>
          <a:p>
            <a:pPr lvl="1">
              <a:lnSpc>
                <a:spcPct val="100000"/>
              </a:lnSpc>
              <a:spcBef>
                <a:spcPts val="0"/>
              </a:spcBef>
              <a:spcAft>
                <a:spcPts val="0"/>
              </a:spcAft>
            </a:pPr>
            <a:r>
              <a:rPr lang="en-US" sz="1800" dirty="0"/>
              <a:t>Two subjects in calculus</a:t>
            </a:r>
          </a:p>
          <a:p>
            <a:pPr lvl="1">
              <a:lnSpc>
                <a:spcPct val="100000"/>
              </a:lnSpc>
              <a:spcBef>
                <a:spcPts val="0"/>
              </a:spcBef>
              <a:spcAft>
                <a:spcPts val="0"/>
              </a:spcAft>
            </a:pPr>
            <a:r>
              <a:rPr lang="en-US" sz="1800" dirty="0"/>
              <a:t>Two subjects in physics</a:t>
            </a:r>
          </a:p>
          <a:p>
            <a:pPr lvl="1">
              <a:lnSpc>
                <a:spcPct val="100000"/>
              </a:lnSpc>
              <a:spcBef>
                <a:spcPts val="0"/>
              </a:spcBef>
              <a:spcAft>
                <a:spcPts val="0"/>
              </a:spcAft>
            </a:pPr>
            <a:r>
              <a:rPr lang="en-US" sz="1800" dirty="0"/>
              <a:t>One in chemistry </a:t>
            </a:r>
          </a:p>
          <a:p>
            <a:pPr lvl="1">
              <a:lnSpc>
                <a:spcPct val="100000"/>
              </a:lnSpc>
              <a:spcBef>
                <a:spcPts val="0"/>
              </a:spcBef>
              <a:spcAft>
                <a:spcPts val="0"/>
              </a:spcAft>
            </a:pPr>
            <a:r>
              <a:rPr lang="en-US" sz="1800" dirty="0"/>
              <a:t>One in Biology</a:t>
            </a:r>
          </a:p>
          <a:p>
            <a:pPr lvl="1">
              <a:lnSpc>
                <a:spcPct val="100000"/>
              </a:lnSpc>
              <a:spcBef>
                <a:spcPts val="0"/>
              </a:spcBef>
              <a:spcAft>
                <a:spcPts val="0"/>
              </a:spcAft>
            </a:pPr>
            <a:r>
              <a:rPr lang="en-US" sz="1800" dirty="0"/>
              <a:t>Two science electives that could also be part of the major</a:t>
            </a:r>
          </a:p>
          <a:p>
            <a:pPr lvl="1">
              <a:lnSpc>
                <a:spcPct val="100000"/>
              </a:lnSpc>
              <a:spcBef>
                <a:spcPts val="0"/>
              </a:spcBef>
              <a:spcAft>
                <a:spcPts val="0"/>
              </a:spcAft>
            </a:pPr>
            <a:r>
              <a:rPr lang="en-US" sz="1800" dirty="0"/>
              <a:t>Plus </a:t>
            </a:r>
            <a:r>
              <a:rPr lang="en-US" sz="1800" i="1" dirty="0"/>
              <a:t>eight subjects in humanities and social sciences from a list of approved subjects</a:t>
            </a:r>
          </a:p>
        </p:txBody>
      </p:sp>
      <p:sp>
        <p:nvSpPr>
          <p:cNvPr id="3" name="Slide Number Placeholder 2">
            <a:extLst>
              <a:ext uri="{FF2B5EF4-FFF2-40B4-BE49-F238E27FC236}">
                <a16:creationId xmlns:a16="http://schemas.microsoft.com/office/drawing/2014/main" id="{661F8A13-5D7A-4FD0-B84A-74B61AC5D14E}"/>
              </a:ext>
            </a:extLst>
          </p:cNvPr>
          <p:cNvSpPr>
            <a:spLocks noGrp="1"/>
          </p:cNvSpPr>
          <p:nvPr>
            <p:ph type="sldNum" sz="quarter" idx="12"/>
          </p:nvPr>
        </p:nvSpPr>
        <p:spPr/>
        <p:txBody>
          <a:bodyPr/>
          <a:lstStyle/>
          <a:p>
            <a:fld id="{C0B70BFE-D5B7-504D-B59D-24A26B2A0396}" type="slidenum">
              <a:rPr lang="en-US" smtClean="0"/>
              <a:t>8</a:t>
            </a:fld>
            <a:endParaRPr lang="en-US" dirty="0"/>
          </a:p>
        </p:txBody>
      </p:sp>
      <p:sp>
        <p:nvSpPr>
          <p:cNvPr id="4" name="Text Placeholder 3">
            <a:extLst>
              <a:ext uri="{FF2B5EF4-FFF2-40B4-BE49-F238E27FC236}">
                <a16:creationId xmlns:a16="http://schemas.microsoft.com/office/drawing/2014/main" id="{B03776D4-38C1-4EE8-A2B2-A9E7C7214ED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4F47670F-AAE0-468E-B98A-E15FA9ED3B95}"/>
              </a:ext>
            </a:extLst>
          </p:cNvPr>
          <p:cNvSpPr>
            <a:spLocks noGrp="1"/>
          </p:cNvSpPr>
          <p:nvPr>
            <p:ph type="title"/>
          </p:nvPr>
        </p:nvSpPr>
        <p:spPr/>
        <p:txBody>
          <a:bodyPr/>
          <a:lstStyle/>
          <a:p>
            <a:r>
              <a:rPr lang="en-US" dirty="0"/>
              <a:t>Introduction of General Institute Requirements (GIRs)</a:t>
            </a:r>
          </a:p>
        </p:txBody>
      </p:sp>
      <p:sp>
        <p:nvSpPr>
          <p:cNvPr id="6" name="TextBox 5">
            <a:extLst>
              <a:ext uri="{FF2B5EF4-FFF2-40B4-BE49-F238E27FC236}">
                <a16:creationId xmlns:a16="http://schemas.microsoft.com/office/drawing/2014/main" id="{A4DB2B5D-88A7-4104-8C8A-A9224AE1FD4A}"/>
              </a:ext>
            </a:extLst>
          </p:cNvPr>
          <p:cNvSpPr txBox="1"/>
          <p:nvPr/>
        </p:nvSpPr>
        <p:spPr>
          <a:xfrm>
            <a:off x="4100319" y="5867520"/>
            <a:ext cx="4697120" cy="400110"/>
          </a:xfrm>
          <a:prstGeom prst="rect">
            <a:avLst/>
          </a:prstGeom>
          <a:solidFill>
            <a:schemeClr val="accent2"/>
          </a:solidFill>
        </p:spPr>
        <p:txBody>
          <a:bodyPr wrap="none" rtlCol="0">
            <a:spAutoFit/>
          </a:bodyPr>
          <a:lstStyle/>
          <a:p>
            <a:r>
              <a:rPr lang="en-US" sz="2000" dirty="0">
                <a:solidFill>
                  <a:schemeClr val="bg1"/>
                </a:solidFill>
                <a:latin typeface="Arial" panose="020B0604020202020204" pitchFamily="34" charset="0"/>
                <a:cs typeface="Arial" panose="020B0604020202020204" pitchFamily="34" charset="0"/>
              </a:rPr>
              <a:t>Each major was built on top of the GIRs</a:t>
            </a:r>
          </a:p>
        </p:txBody>
      </p:sp>
    </p:spTree>
    <p:extLst>
      <p:ext uri="{BB962C8B-B14F-4D97-AF65-F5344CB8AC3E}">
        <p14:creationId xmlns:p14="http://schemas.microsoft.com/office/powerpoint/2010/main" val="7834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416FAA-F4BF-42AA-9D72-49AEA479BD79}"/>
              </a:ext>
            </a:extLst>
          </p:cNvPr>
          <p:cNvSpPr>
            <a:spLocks noGrp="1"/>
          </p:cNvSpPr>
          <p:nvPr>
            <p:ph idx="1"/>
          </p:nvPr>
        </p:nvSpPr>
        <p:spPr>
          <a:xfrm>
            <a:off x="801384" y="2083443"/>
            <a:ext cx="8223346" cy="3857937"/>
          </a:xfrm>
        </p:spPr>
        <p:txBody>
          <a:bodyPr/>
          <a:lstStyle/>
          <a:p>
            <a:pPr>
              <a:lnSpc>
                <a:spcPct val="100000"/>
              </a:lnSpc>
            </a:pPr>
            <a:r>
              <a:rPr lang="en-US" sz="2000" dirty="0"/>
              <a:t>It has survived to date with minor modifications</a:t>
            </a:r>
          </a:p>
          <a:p>
            <a:pPr>
              <a:lnSpc>
                <a:spcPct val="100000"/>
              </a:lnSpc>
            </a:pPr>
            <a:r>
              <a:rPr lang="en-US" sz="2000" dirty="0"/>
              <a:t>It resulted in the publication of large number of influential textbooks and design of new style of laboratories</a:t>
            </a:r>
          </a:p>
          <a:p>
            <a:pPr>
              <a:lnSpc>
                <a:spcPct val="100000"/>
              </a:lnSpc>
            </a:pPr>
            <a:r>
              <a:rPr lang="en-US" sz="2000" dirty="0"/>
              <a:t>It was widely copied all over the world</a:t>
            </a:r>
          </a:p>
        </p:txBody>
      </p:sp>
      <p:sp>
        <p:nvSpPr>
          <p:cNvPr id="3" name="Slide Number Placeholder 2">
            <a:extLst>
              <a:ext uri="{FF2B5EF4-FFF2-40B4-BE49-F238E27FC236}">
                <a16:creationId xmlns:a16="http://schemas.microsoft.com/office/drawing/2014/main" id="{1A1F34F3-1006-498B-99D0-F6637B428791}"/>
              </a:ext>
            </a:extLst>
          </p:cNvPr>
          <p:cNvSpPr>
            <a:spLocks noGrp="1"/>
          </p:cNvSpPr>
          <p:nvPr>
            <p:ph type="sldNum" sz="quarter" idx="12"/>
          </p:nvPr>
        </p:nvSpPr>
        <p:spPr/>
        <p:txBody>
          <a:bodyPr/>
          <a:lstStyle/>
          <a:p>
            <a:fld id="{C0B70BFE-D5B7-504D-B59D-24A26B2A0396}" type="slidenum">
              <a:rPr lang="en-US" smtClean="0"/>
              <a:t>9</a:t>
            </a:fld>
            <a:endParaRPr lang="en-US" dirty="0"/>
          </a:p>
        </p:txBody>
      </p:sp>
      <p:sp>
        <p:nvSpPr>
          <p:cNvPr id="4" name="Text Placeholder 3">
            <a:extLst>
              <a:ext uri="{FF2B5EF4-FFF2-40B4-BE49-F238E27FC236}">
                <a16:creationId xmlns:a16="http://schemas.microsoft.com/office/drawing/2014/main" id="{D4F7EC3E-6CB8-4A3B-9C56-78063D70D2C7}"/>
              </a:ext>
            </a:extLst>
          </p:cNvPr>
          <p:cNvSpPr>
            <a:spLocks noGrp="1"/>
          </p:cNvSpPr>
          <p:nvPr>
            <p:ph type="body" sz="quarter" idx="13"/>
          </p:nvPr>
        </p:nvSpPr>
        <p:spPr/>
        <p:txBody>
          <a:bodyPr/>
          <a:lstStyle/>
          <a:p>
            <a:endParaRPr lang="en-US" dirty="0"/>
          </a:p>
        </p:txBody>
      </p:sp>
      <p:sp>
        <p:nvSpPr>
          <p:cNvPr id="5" name="Title 4">
            <a:extLst>
              <a:ext uri="{FF2B5EF4-FFF2-40B4-BE49-F238E27FC236}">
                <a16:creationId xmlns:a16="http://schemas.microsoft.com/office/drawing/2014/main" id="{88218892-2E39-4442-8323-DA7FE3E7F852}"/>
              </a:ext>
            </a:extLst>
          </p:cNvPr>
          <p:cNvSpPr>
            <a:spLocks noGrp="1"/>
          </p:cNvSpPr>
          <p:nvPr>
            <p:ph type="title"/>
          </p:nvPr>
        </p:nvSpPr>
        <p:spPr/>
        <p:txBody>
          <a:bodyPr/>
          <a:lstStyle/>
          <a:p>
            <a:r>
              <a:rPr lang="en-US" dirty="0"/>
              <a:t>The 1960ies curriculum reform was enormously successful</a:t>
            </a:r>
          </a:p>
        </p:txBody>
      </p:sp>
    </p:spTree>
    <p:extLst>
      <p:ext uri="{BB962C8B-B14F-4D97-AF65-F5344CB8AC3E}">
        <p14:creationId xmlns:p14="http://schemas.microsoft.com/office/powerpoint/2010/main" val="1251203157"/>
      </p:ext>
    </p:extLst>
  </p:cSld>
  <p:clrMapOvr>
    <a:masterClrMapping/>
  </p:clrMapOvr>
</p:sld>
</file>

<file path=ppt/theme/theme1.xml><?xml version="1.0" encoding="utf-8"?>
<a:theme xmlns:a="http://schemas.openxmlformats.org/drawingml/2006/main" name="Office Theme">
  <a:themeElements>
    <a:clrScheme name="MIT EECS">
      <a:dk1>
        <a:srgbClr val="000000"/>
      </a:dk1>
      <a:lt1>
        <a:srgbClr val="FFFFFF"/>
      </a:lt1>
      <a:dk2>
        <a:srgbClr val="090073"/>
      </a:dk2>
      <a:lt2>
        <a:srgbClr val="FFFFFF"/>
      </a:lt2>
      <a:accent1>
        <a:srgbClr val="C4158B"/>
      </a:accent1>
      <a:accent2>
        <a:srgbClr val="652C90"/>
      </a:accent2>
      <a:accent3>
        <a:srgbClr val="008099"/>
      </a:accent3>
      <a:accent4>
        <a:srgbClr val="F3FFA8"/>
      </a:accent4>
      <a:accent5>
        <a:srgbClr val="DEDEDE"/>
      </a:accent5>
      <a:accent6>
        <a:srgbClr val="00A0C5"/>
      </a:accent6>
      <a:hlink>
        <a:srgbClr val="C4158B"/>
      </a:hlink>
      <a:folHlink>
        <a:srgbClr val="00A0C5"/>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18292</TotalTime>
  <Words>2221</Words>
  <Application>Microsoft Office PowerPoint</Application>
  <PresentationFormat>On-screen Show (4:3)</PresentationFormat>
  <Paragraphs>290</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Comic Sans MS</vt:lpstr>
      <vt:lpstr>Helvetica</vt:lpstr>
      <vt:lpstr>Monaco</vt:lpstr>
      <vt:lpstr>Wingdings</vt:lpstr>
      <vt:lpstr>Office Theme</vt:lpstr>
      <vt:lpstr>Computer Science-based Undergraduate Education in Engineering and Sciences</vt:lpstr>
      <vt:lpstr>Popularity of Computer Science and AI</vt:lpstr>
      <vt:lpstr>Importance of Data</vt:lpstr>
      <vt:lpstr>On the educational front</vt:lpstr>
      <vt:lpstr>What computer science has to offer</vt:lpstr>
      <vt:lpstr>A framework to offer computer science-based education</vt:lpstr>
      <vt:lpstr>The curriculum reform at MIT in nineteen sixties</vt:lpstr>
      <vt:lpstr>Introduction of General Institute Requirements (GIRs)</vt:lpstr>
      <vt:lpstr>The 1960ies curriculum reform was enormously successful</vt:lpstr>
      <vt:lpstr>Computer Science Degree (6.3)</vt:lpstr>
      <vt:lpstr>Computer Science Degree (6.3) Core requirements</vt:lpstr>
      <vt:lpstr>Computer Science Degree (6.3) Examples of CS Streams</vt:lpstr>
      <vt:lpstr>Computer Science Degree (6.3) Examples of AI+D Streams</vt:lpstr>
      <vt:lpstr>AI+Decision making Degree (6.4) new</vt:lpstr>
      <vt:lpstr>Flexibility</vt:lpstr>
      <vt:lpstr>Blended Majors: Dealing with increased demand for CS and AI+D</vt:lpstr>
      <vt:lpstr>Blended Computer Science and Economics major (6-14)</vt:lpstr>
      <vt:lpstr>Blended CS and Economics major Math, CS, and AI+D requirements</vt:lpstr>
      <vt:lpstr>Blended Computer Science and Brain and Cognitive Sciences</vt:lpstr>
      <vt:lpstr>Commonality in Math, CS, AI+D requirements in blended majors</vt:lpstr>
      <vt:lpstr>A framework for CS based education- Draft 1</vt:lpstr>
      <vt:lpstr>A framework for CS based education- Draft 2</vt:lpstr>
      <vt:lpstr>Implementation concerns</vt:lpstr>
      <vt:lpstr>Biggest Challenges</vt:lpstr>
      <vt:lpstr>Modular curriculum</vt:lpstr>
      <vt:lpstr>We should get started now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Arvind Arvind</cp:lastModifiedBy>
  <cp:revision>99</cp:revision>
  <dcterms:created xsi:type="dcterms:W3CDTF">2021-07-22T16:46:04Z</dcterms:created>
  <dcterms:modified xsi:type="dcterms:W3CDTF">2024-01-20T00:50:34Z</dcterms:modified>
</cp:coreProperties>
</file>