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5" r:id="rId5"/>
    <p:sldId id="257" r:id="rId6"/>
    <p:sldId id="266" r:id="rId7"/>
    <p:sldId id="264" r:id="rId8"/>
    <p:sldId id="274" r:id="rId9"/>
    <p:sldId id="270" r:id="rId10"/>
    <p:sldId id="276" r:id="rId11"/>
    <p:sldId id="269" r:id="rId12"/>
    <p:sldId id="267" r:id="rId13"/>
    <p:sldId id="278" r:id="rId14"/>
    <p:sldId id="263" r:id="rId15"/>
    <p:sldId id="268" r:id="rId16"/>
    <p:sldId id="271" r:id="rId17"/>
    <p:sldId id="272" r:id="rId18"/>
    <p:sldId id="273" r:id="rId19"/>
    <p:sldId id="277" r:id="rId20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123" y="51"/>
      </p:cViewPr>
      <p:guideLst>
        <p:guide orient="horz" pos="2160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E4F5E03-A0D2-4135-ACDA-C1841B7E6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EADE9E9B-2F0C-4DF3-A7C5-C1927212D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0526598D-C8CC-401D-BB67-2FF687CF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497B485-67B9-46AC-B653-0E04205A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D6993EA-400C-40EC-BF8B-5F75DC7D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747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DAB6439-39ED-4536-A071-3ACBC278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848D878F-E877-4C28-9AAB-F3CAB37C9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CC5351B-A45A-4C92-9847-8E557A0C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741511E-F8D5-46E4-A183-A3F2BA091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84D6740-0DB1-4BCE-AAD7-D562E49C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9218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02BFB0DB-C7C9-4E81-9F50-051B7B8F8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94F627A9-BA31-44F6-8CA0-DCD659AE0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C9C11D2-99A5-40E2-87BC-FFD651E6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6EDBF40-455D-4A14-930E-C4B1E608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CC9B1E31-B758-4D94-8168-E5985B65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704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DB5E94D-C095-4CD6-A046-FC89B10F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74D3447-A156-4EBC-A6D6-0BFF3486E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525F577C-E7D2-41C0-BA62-EB7233B99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AA02223-A3EE-4813-8B24-CEB4A550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50F4CF1-D73A-4C63-8DE8-29B157FE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0116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A3B7DC1-A910-477E-8B15-E73B3EF5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E672E5C0-5653-4E92-9B72-EA758FE5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00332EA-4CFB-42E7-909F-A98B8862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187C56AA-1159-4CBA-B008-94FB3044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DDE88601-BA49-4E7C-87C9-2C5198C1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906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D600ECD-8F44-4C56-A1C7-9B308069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35C01D6-B802-4572-B200-B62EA3E89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E3B1A8B6-3451-4552-A8F1-A5D865944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186A05B1-9CA4-49D9-A97F-BBE3DA79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13075086-161C-4FFF-B380-69C74D83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F6299333-4B97-4DA0-AF74-BC593577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419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28E5D04-3316-49DB-A613-A61A4363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8DE9C54-CDE6-4C97-9868-5D6BE0F5E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31AAD663-6C02-44E3-9511-131023531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9604DB90-2630-4059-A09B-5E8135749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4B149305-63E0-4271-B01E-2BDD89FBA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B76E2C37-B038-4D8B-B3E6-DE1B012F7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279A45D4-5270-4050-8B72-D606B6D2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1EBF7CE6-6E74-4502-A7B7-2ED07FD2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797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6866484-0A14-4A20-8599-ECA6BD66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622DB68E-7117-406B-8CBE-0A6F2FD9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2CA2F9C0-447A-464F-88A4-EFB534DFD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865BEB6A-7DD2-417E-B7F7-0FF2B93A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4955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312E6B83-1019-42CA-86AE-52851F7E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C34037F3-3D27-4D61-AC6E-51A7A7E95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092FB173-993C-4FFF-8BCB-2C72C329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98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80585E5-DD86-4B75-9BE9-E838F69C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86485DE-6A33-49DA-B2FC-167F4632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8963316-A1CA-4B34-AD2A-619931376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4972EBF8-57DE-43D4-A915-02022E7D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AAF62228-9755-4E64-8128-DCF4633E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D881535-3BA4-49A7-957B-D6246050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967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9C5931E-C589-40B1-A344-D3B7FD3E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912467DD-0860-48C1-98E0-291820950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79073A41-89E2-4962-B1C5-5D0B66358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21B552D-4A32-4C27-A2B9-2EC4519A1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6545CE9C-DBC2-4B13-A695-E8BD37AB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186460D2-2956-4D5C-A46B-27A630CC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89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528F04E6-E875-48F1-96CD-2F59AED4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8575F54C-08E8-4A5B-9274-8B8B45DEE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DEE9904-AFAB-4FD3-881A-9C730D5E1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C06C8-C142-481B-9219-CFEB70832CDC}" type="datetimeFigureOut">
              <a:rPr lang="ca-ES" smtClean="0"/>
              <a:t>20/1/2024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51AAC78-25CA-4AFE-9C22-A3467820E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44160AC-6A89-4B7A-B658-0EA7FCBA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20FEE-E5A7-4201-9194-3F2B2B54E3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334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1126677/it-employment-worldwid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45501/multiple-mobile-device-ownership-worldwid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statista.com/statistics/748551/worldwide-households-with-computer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962A9154-F5A4-45FE-ACE4-6486ACD6A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02" y="-384250"/>
            <a:ext cx="7440752" cy="4960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2C1103-5C91-4BBF-8780-9E431C57A55D}"/>
              </a:ext>
            </a:extLst>
          </p:cNvPr>
          <p:cNvSpPr/>
          <p:nvPr/>
        </p:nvSpPr>
        <p:spPr>
          <a:xfrm>
            <a:off x="99921" y="4644520"/>
            <a:ext cx="7879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Cultivating Progress: Computer Science Education for Societal Advancement. An European Perspective</a:t>
            </a:r>
          </a:p>
        </p:txBody>
      </p:sp>
      <p:pic>
        <p:nvPicPr>
          <p:cNvPr id="1026" name="Picture 2" descr="Tsinghua University - Global Innovation Exchange">
            <a:extLst>
              <a:ext uri="{FF2B5EF4-FFF2-40B4-BE49-F238E27FC236}">
                <a16:creationId xmlns:a16="http://schemas.microsoft.com/office/drawing/2014/main" id="{49981A04-A6E3-4025-BA89-D1C0B2CB9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111" y="193060"/>
            <a:ext cx="340995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007CA3-FB8B-443F-8DF4-041261E5B0F5}"/>
              </a:ext>
            </a:extLst>
          </p:cNvPr>
          <p:cNvSpPr/>
          <p:nvPr/>
        </p:nvSpPr>
        <p:spPr>
          <a:xfrm>
            <a:off x="552848" y="5575710"/>
            <a:ext cx="7710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Josep Fernandez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Dean. Barcelona School of Informatics, Spain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8" name="Picture 4" descr="ESA - Logo UPC">
            <a:extLst>
              <a:ext uri="{FF2B5EF4-FFF2-40B4-BE49-F238E27FC236}">
                <a16:creationId xmlns:a16="http://schemas.microsoft.com/office/drawing/2014/main" id="{9A3C27F6-5DB4-4775-9FBE-983EEC29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29" y="5616173"/>
            <a:ext cx="3952875" cy="89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88722C-5B87-4205-A78F-6C073E7D61CC}"/>
              </a:ext>
            </a:extLst>
          </p:cNvPr>
          <p:cNvSpPr/>
          <p:nvPr/>
        </p:nvSpPr>
        <p:spPr>
          <a:xfrm>
            <a:off x="7835567" y="1674674"/>
            <a:ext cx="4075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4th Global Forum on Development of Computer Science</a:t>
            </a:r>
            <a:endParaRPr lang="ca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35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0BC8819-72D5-4279-9B63-1727690A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82" y="-137024"/>
            <a:ext cx="10515600" cy="1325563"/>
          </a:xfrm>
        </p:spPr>
        <p:txBody>
          <a:bodyPr/>
          <a:lstStyle/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Employment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in EU</a:t>
            </a: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B48F0D89-1160-4C38-BB30-EF276D093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2"/>
          <a:stretch/>
        </p:blipFill>
        <p:spPr>
          <a:xfrm>
            <a:off x="2841392" y="939255"/>
            <a:ext cx="8986540" cy="5743315"/>
          </a:xfrm>
        </p:spPr>
      </p:pic>
    </p:spTree>
    <p:extLst>
      <p:ext uri="{BB962C8B-B14F-4D97-AF65-F5344CB8AC3E}">
        <p14:creationId xmlns:p14="http://schemas.microsoft.com/office/powerpoint/2010/main" val="21837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1EF5BB1-601D-4E8E-8BCE-A0A7D51E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99" y="0"/>
            <a:ext cx="10515600" cy="1325563"/>
          </a:xfrm>
        </p:spPr>
        <p:txBody>
          <a:bodyPr/>
          <a:lstStyle/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Talent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shortage</a:t>
            </a:r>
            <a:endParaRPr lang="ca-ES" dirty="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EF33B142-4CFA-484C-A1AB-5D868D034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03" y="1211826"/>
            <a:ext cx="7318391" cy="54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8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spective Student Resources | School of Hospitality Administration">
            <a:extLst>
              <a:ext uri="{FF2B5EF4-FFF2-40B4-BE49-F238E27FC236}">
                <a16:creationId xmlns:a16="http://schemas.microsoft.com/office/drawing/2014/main" id="{E1D2351D-BF30-42DE-B2B5-59C8FF60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5" y="2648199"/>
            <a:ext cx="2774242" cy="156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line icon concept. University vector linear illustration, symbol,  sign Stock Vector Image &amp; Art - Alamy">
            <a:extLst>
              <a:ext uri="{FF2B5EF4-FFF2-40B4-BE49-F238E27FC236}">
                <a16:creationId xmlns:a16="http://schemas.microsoft.com/office/drawing/2014/main" id="{1A02E349-8708-4C68-8545-4226CF2C1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 bwMode="auto">
          <a:xfrm>
            <a:off x="4905758" y="575072"/>
            <a:ext cx="2380484" cy="199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Analyze labor market trends for global job markets">
            <a:extLst>
              <a:ext uri="{FF2B5EF4-FFF2-40B4-BE49-F238E27FC236}">
                <a16:creationId xmlns:a16="http://schemas.microsoft.com/office/drawing/2014/main" id="{5BF3B844-890C-4A91-A8A5-F55E521E87A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4879646"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CD401D01-6467-4729-8D50-A981D87E46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4F2FD"/>
              </a:clrFrom>
              <a:clrTo>
                <a:srgbClr val="E4F2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5918" y="4068651"/>
            <a:ext cx="3963752" cy="2536067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7D639A61-2862-4D58-BAC0-A09A3B66D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073" y="1985739"/>
            <a:ext cx="2594291" cy="2886522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7C983E50-915A-4C8D-B250-97577DF64C54}"/>
              </a:ext>
            </a:extLst>
          </p:cNvPr>
          <p:cNvSpPr txBox="1">
            <a:spLocks/>
          </p:cNvSpPr>
          <p:nvPr/>
        </p:nvSpPr>
        <p:spPr>
          <a:xfrm>
            <a:off x="7215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Strategies</a:t>
            </a:r>
            <a:endParaRPr lang="ca-ES" dirty="0"/>
          </a:p>
        </p:txBody>
      </p:sp>
      <p:sp>
        <p:nvSpPr>
          <p:cNvPr id="2" name="Fletxa: dreta 1">
            <a:extLst>
              <a:ext uri="{FF2B5EF4-FFF2-40B4-BE49-F238E27FC236}">
                <a16:creationId xmlns:a16="http://schemas.microsoft.com/office/drawing/2014/main" id="{9C293D9B-77B0-42A4-8CFF-40662AFC9152}"/>
              </a:ext>
            </a:extLst>
          </p:cNvPr>
          <p:cNvSpPr/>
          <p:nvPr/>
        </p:nvSpPr>
        <p:spPr>
          <a:xfrm rot="19949715">
            <a:off x="2909927" y="1454448"/>
            <a:ext cx="1533198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Fletxa: dreta 10">
            <a:extLst>
              <a:ext uri="{FF2B5EF4-FFF2-40B4-BE49-F238E27FC236}">
                <a16:creationId xmlns:a16="http://schemas.microsoft.com/office/drawing/2014/main" id="{30D6A179-65E5-43F2-85DB-D65F7F210725}"/>
              </a:ext>
            </a:extLst>
          </p:cNvPr>
          <p:cNvSpPr/>
          <p:nvPr/>
        </p:nvSpPr>
        <p:spPr>
          <a:xfrm rot="5400000">
            <a:off x="5543738" y="2971800"/>
            <a:ext cx="1104523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4" name="Connector de fletxa recta 3">
            <a:extLst>
              <a:ext uri="{FF2B5EF4-FFF2-40B4-BE49-F238E27FC236}">
                <a16:creationId xmlns:a16="http://schemas.microsoft.com/office/drawing/2014/main" id="{B11905FA-FE68-486D-B237-92E8C6F7333B}"/>
              </a:ext>
            </a:extLst>
          </p:cNvPr>
          <p:cNvCxnSpPr/>
          <p:nvPr/>
        </p:nvCxnSpPr>
        <p:spPr>
          <a:xfrm flipH="1">
            <a:off x="2985396" y="1900635"/>
            <a:ext cx="1988360" cy="1223866"/>
          </a:xfrm>
          <a:prstGeom prst="straightConnector1">
            <a:avLst/>
          </a:prstGeom>
          <a:ln w="762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or de fletxa recta 12">
            <a:extLst>
              <a:ext uri="{FF2B5EF4-FFF2-40B4-BE49-F238E27FC236}">
                <a16:creationId xmlns:a16="http://schemas.microsoft.com/office/drawing/2014/main" id="{3786F774-0C60-4C14-B065-3F2DA7516349}"/>
              </a:ext>
            </a:extLst>
          </p:cNvPr>
          <p:cNvCxnSpPr>
            <a:cxnSpLocks/>
          </p:cNvCxnSpPr>
          <p:nvPr/>
        </p:nvCxnSpPr>
        <p:spPr>
          <a:xfrm flipH="1" flipV="1">
            <a:off x="3081032" y="4186796"/>
            <a:ext cx="959018" cy="1149888"/>
          </a:xfrm>
          <a:prstGeom prst="straightConnector1">
            <a:avLst/>
          </a:prstGeom>
          <a:ln w="762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or de fletxa recta 13">
            <a:extLst>
              <a:ext uri="{FF2B5EF4-FFF2-40B4-BE49-F238E27FC236}">
                <a16:creationId xmlns:a16="http://schemas.microsoft.com/office/drawing/2014/main" id="{63D8FE57-E32B-4CCF-9828-54639AF64C44}"/>
              </a:ext>
            </a:extLst>
          </p:cNvPr>
          <p:cNvCxnSpPr>
            <a:cxnSpLocks/>
          </p:cNvCxnSpPr>
          <p:nvPr/>
        </p:nvCxnSpPr>
        <p:spPr>
          <a:xfrm flipH="1">
            <a:off x="2985396" y="3353905"/>
            <a:ext cx="6221343" cy="0"/>
          </a:xfrm>
          <a:prstGeom prst="straightConnector1">
            <a:avLst/>
          </a:prstGeom>
          <a:ln w="76200" cmpd="sng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or de fletxa recta 15">
            <a:extLst>
              <a:ext uri="{FF2B5EF4-FFF2-40B4-BE49-F238E27FC236}">
                <a16:creationId xmlns:a16="http://schemas.microsoft.com/office/drawing/2014/main" id="{58124B7B-823B-4F26-89C1-DFA41FEBCF3D}"/>
              </a:ext>
            </a:extLst>
          </p:cNvPr>
          <p:cNvCxnSpPr>
            <a:cxnSpLocks/>
          </p:cNvCxnSpPr>
          <p:nvPr/>
        </p:nvCxnSpPr>
        <p:spPr>
          <a:xfrm>
            <a:off x="7673632" y="1731416"/>
            <a:ext cx="1315738" cy="1049707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or de fletxa recta 16">
            <a:extLst>
              <a:ext uri="{FF2B5EF4-FFF2-40B4-BE49-F238E27FC236}">
                <a16:creationId xmlns:a16="http://schemas.microsoft.com/office/drawing/2014/main" id="{DE565FE9-A26B-46E3-9359-3941DBD8983E}"/>
              </a:ext>
            </a:extLst>
          </p:cNvPr>
          <p:cNvCxnSpPr>
            <a:cxnSpLocks/>
          </p:cNvCxnSpPr>
          <p:nvPr/>
        </p:nvCxnSpPr>
        <p:spPr>
          <a:xfrm flipV="1">
            <a:off x="8099670" y="4054494"/>
            <a:ext cx="1107069" cy="1002322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QuadreDeText 2">
            <a:extLst>
              <a:ext uri="{FF2B5EF4-FFF2-40B4-BE49-F238E27FC236}">
                <a16:creationId xmlns:a16="http://schemas.microsoft.com/office/drawing/2014/main" id="{A63977E8-3646-4DA9-93AF-31D24DAD3F1F}"/>
              </a:ext>
            </a:extLst>
          </p:cNvPr>
          <p:cNvSpPr txBox="1"/>
          <p:nvPr/>
        </p:nvSpPr>
        <p:spPr>
          <a:xfrm>
            <a:off x="555971" y="4221748"/>
            <a:ext cx="167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2400" b="1" dirty="0" err="1"/>
              <a:t>Prospective</a:t>
            </a:r>
            <a:endParaRPr lang="ca-ES" sz="2400" b="1" dirty="0"/>
          </a:p>
          <a:p>
            <a:pPr algn="ctr"/>
            <a:r>
              <a:rPr lang="ca-ES" sz="2400" b="1" dirty="0" err="1"/>
              <a:t>Students</a:t>
            </a:r>
            <a:endParaRPr lang="ca-ES" sz="2400" b="1" dirty="0"/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C7A60BD1-3367-48DC-BB09-5ED563CF2761}"/>
              </a:ext>
            </a:extLst>
          </p:cNvPr>
          <p:cNvSpPr txBox="1"/>
          <p:nvPr/>
        </p:nvSpPr>
        <p:spPr>
          <a:xfrm>
            <a:off x="3858643" y="3771297"/>
            <a:ext cx="1115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2400" b="1" dirty="0"/>
              <a:t>Job</a:t>
            </a:r>
          </a:p>
          <a:p>
            <a:pPr algn="ctr"/>
            <a:r>
              <a:rPr lang="ca-ES" sz="2400" b="1" dirty="0" err="1"/>
              <a:t>Market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2631168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1EF5BB1-601D-4E8E-8BCE-A0A7D51E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99" y="0"/>
            <a:ext cx="10515600" cy="1325563"/>
          </a:xfrm>
        </p:spPr>
        <p:txBody>
          <a:bodyPr/>
          <a:lstStyle/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Talent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shortage</a:t>
            </a:r>
            <a:endParaRPr lang="ca-ES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AC742667-370A-447C-ADE9-0E87B83A2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25"/>
          <a:stretch/>
        </p:blipFill>
        <p:spPr>
          <a:xfrm>
            <a:off x="109847" y="2280307"/>
            <a:ext cx="8511226" cy="34898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5A6B-945E-43DF-A8B5-379DEE1683A9}"/>
              </a:ext>
            </a:extLst>
          </p:cNvPr>
          <p:cNvSpPr/>
          <p:nvPr/>
        </p:nvSpPr>
        <p:spPr>
          <a:xfrm>
            <a:off x="8520054" y="2290843"/>
            <a:ext cx="34048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b="1" dirty="0" err="1"/>
              <a:t>Universities</a:t>
            </a:r>
            <a:r>
              <a:rPr lang="ca-ES" sz="2400" b="1" dirty="0"/>
              <a:t> </a:t>
            </a:r>
            <a:r>
              <a:rPr lang="ca-ES" sz="2400" b="1" dirty="0" err="1"/>
              <a:t>does</a:t>
            </a:r>
            <a:r>
              <a:rPr lang="ca-ES" sz="2400" b="1" dirty="0"/>
              <a:t> </a:t>
            </a:r>
            <a:r>
              <a:rPr lang="ca-ES" sz="2400" b="1" dirty="0" err="1"/>
              <a:t>not</a:t>
            </a:r>
            <a:r>
              <a:rPr lang="ca-ES" sz="2400" b="1" dirty="0"/>
              <a:t> </a:t>
            </a:r>
            <a:r>
              <a:rPr lang="ca-ES" sz="2400" b="1" dirty="0" err="1"/>
              <a:t>produce</a:t>
            </a:r>
            <a:r>
              <a:rPr lang="ca-ES" sz="2400" b="1" dirty="0"/>
              <a:t> </a:t>
            </a:r>
            <a:r>
              <a:rPr lang="ca-ES" sz="2400" b="1" dirty="0" err="1"/>
              <a:t>enough</a:t>
            </a:r>
            <a:endParaRPr lang="ca-ES" sz="2400" b="1" dirty="0"/>
          </a:p>
          <a:p>
            <a:r>
              <a:rPr lang="ca-ES" sz="2400" b="1" dirty="0"/>
              <a:t>talent for </a:t>
            </a:r>
            <a:r>
              <a:rPr lang="ca-ES" sz="2400" b="1" dirty="0" err="1"/>
              <a:t>job</a:t>
            </a:r>
            <a:r>
              <a:rPr lang="ca-ES" sz="2400" b="1" dirty="0"/>
              <a:t> </a:t>
            </a:r>
            <a:r>
              <a:rPr lang="ca-ES" sz="2400" b="1" dirty="0" err="1"/>
              <a:t>market</a:t>
            </a:r>
            <a:r>
              <a:rPr lang="ca-ES" sz="2400" b="1" dirty="0"/>
              <a:t> </a:t>
            </a:r>
          </a:p>
          <a:p>
            <a:endParaRPr lang="ca-ES" sz="2400" b="1" dirty="0"/>
          </a:p>
          <a:p>
            <a:r>
              <a:rPr lang="ca-ES" sz="2400" b="1" dirty="0" err="1"/>
              <a:t>Differents</a:t>
            </a:r>
            <a:r>
              <a:rPr lang="ca-ES" sz="2400" b="1" dirty="0"/>
              <a:t> reports </a:t>
            </a:r>
            <a:r>
              <a:rPr lang="en-US" sz="2400" b="1" dirty="0"/>
              <a:t>suggest</a:t>
            </a:r>
            <a:r>
              <a:rPr lang="ca-ES" sz="2400" b="1" dirty="0"/>
              <a:t> </a:t>
            </a:r>
            <a:r>
              <a:rPr lang="ca-ES" sz="2400" b="1" dirty="0" err="1"/>
              <a:t>that</a:t>
            </a:r>
            <a:r>
              <a:rPr lang="ca-ES" sz="2400" b="1" dirty="0"/>
              <a:t> </a:t>
            </a:r>
            <a:r>
              <a:rPr lang="ca-ES" sz="2400" b="1" dirty="0" err="1"/>
              <a:t>it</a:t>
            </a:r>
            <a:r>
              <a:rPr lang="ca-ES" sz="2400" b="1" dirty="0"/>
              <a:t> is </a:t>
            </a:r>
            <a:r>
              <a:rPr lang="ca-ES" sz="2400" b="1" dirty="0" err="1"/>
              <a:t>more</a:t>
            </a:r>
            <a:r>
              <a:rPr lang="ca-ES" sz="2400" b="1" dirty="0"/>
              <a:t> </a:t>
            </a:r>
            <a:r>
              <a:rPr lang="ca-ES" sz="2400" b="1" dirty="0" err="1"/>
              <a:t>an</a:t>
            </a:r>
            <a:r>
              <a:rPr lang="ca-ES" sz="2400" b="1" dirty="0"/>
              <a:t> </a:t>
            </a:r>
            <a:r>
              <a:rPr lang="ca-ES" sz="2400" b="1" dirty="0" err="1"/>
              <a:t>offer</a:t>
            </a:r>
            <a:r>
              <a:rPr lang="ca-ES" sz="2400" b="1" dirty="0"/>
              <a:t> </a:t>
            </a:r>
            <a:r>
              <a:rPr lang="ca-ES" sz="2400" b="1" dirty="0" err="1"/>
              <a:t>problem</a:t>
            </a:r>
            <a:r>
              <a:rPr lang="ca-ES" sz="2400" b="1" dirty="0"/>
              <a:t> </a:t>
            </a:r>
            <a:r>
              <a:rPr lang="ca-ES" sz="2400" b="1" dirty="0" err="1"/>
              <a:t>that</a:t>
            </a:r>
            <a:r>
              <a:rPr lang="ca-ES" sz="2400" b="1" dirty="0"/>
              <a:t> a </a:t>
            </a:r>
            <a:r>
              <a:rPr lang="ca-ES" sz="2400" b="1" dirty="0" err="1"/>
              <a:t>demand</a:t>
            </a:r>
            <a:r>
              <a:rPr lang="ca-ES" sz="2400" b="1" dirty="0"/>
              <a:t> </a:t>
            </a:r>
            <a:r>
              <a:rPr lang="ca-ES" sz="2400" b="1" dirty="0" err="1"/>
              <a:t>problem</a:t>
            </a:r>
            <a:endParaRPr lang="ca-ES" sz="2400" b="1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7540E295-6CEC-455E-99A3-F3506D390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83" y="1931390"/>
            <a:ext cx="7076720" cy="5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80EE476-7EFD-4B58-87EB-85FB6481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343" y="3140970"/>
            <a:ext cx="6681342" cy="625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Inspire			         Attract</a:t>
            </a:r>
          </a:p>
        </p:txBody>
      </p:sp>
      <p:sp>
        <p:nvSpPr>
          <p:cNvPr id="4" name="Títol 1">
            <a:extLst>
              <a:ext uri="{FF2B5EF4-FFF2-40B4-BE49-F238E27FC236}">
                <a16:creationId xmlns:a16="http://schemas.microsoft.com/office/drawing/2014/main" id="{D32A3B46-5395-473B-833A-CE10548E6ABA}"/>
              </a:ext>
            </a:extLst>
          </p:cNvPr>
          <p:cNvSpPr txBox="1">
            <a:spLocks/>
          </p:cNvSpPr>
          <p:nvPr/>
        </p:nvSpPr>
        <p:spPr>
          <a:xfrm>
            <a:off x="72159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Actions at university level</a:t>
            </a:r>
            <a:endParaRPr lang="en-GB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4B8C56F2-606D-4D78-AA69-2C2C01BF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30" y="1135329"/>
            <a:ext cx="2925780" cy="1955735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A1F29B13-B402-4BDC-AD1E-82633898E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6688715" y="1084711"/>
            <a:ext cx="2925779" cy="19505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4EAD2630-2802-46AF-AA9F-1CE8FADF5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47" y="3766937"/>
            <a:ext cx="2892163" cy="2169123"/>
          </a:xfrm>
          <a:prstGeom prst="rect">
            <a:avLst/>
          </a:prstGeom>
        </p:spPr>
      </p:pic>
      <p:pic>
        <p:nvPicPr>
          <p:cNvPr id="1026" name="Picture 2" descr="10 Ways to Improve Employee Career Development">
            <a:extLst>
              <a:ext uri="{FF2B5EF4-FFF2-40B4-BE49-F238E27FC236}">
                <a16:creationId xmlns:a16="http://schemas.microsoft.com/office/drawing/2014/main" id="{C66CE9AA-61B7-4E16-A35C-088B76DDC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688715" y="3766936"/>
            <a:ext cx="2898970" cy="21691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2727D7-FAA0-47C7-8C43-9486296A7492}"/>
              </a:ext>
            </a:extLst>
          </p:cNvPr>
          <p:cNvSpPr/>
          <p:nvPr/>
        </p:nvSpPr>
        <p:spPr>
          <a:xfrm>
            <a:off x="3048000" y="586102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/>
              <a:t>Educate				Boost</a:t>
            </a:r>
          </a:p>
        </p:txBody>
      </p:sp>
    </p:spTree>
    <p:extLst>
      <p:ext uri="{BB962C8B-B14F-4D97-AF65-F5344CB8AC3E}">
        <p14:creationId xmlns:p14="http://schemas.microsoft.com/office/powerpoint/2010/main" val="198693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BF933D-D121-47C2-BA65-8E018D97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67" y="-73074"/>
            <a:ext cx="10515600" cy="1325563"/>
          </a:xfrm>
        </p:spPr>
        <p:txBody>
          <a:bodyPr/>
          <a:lstStyle/>
          <a:p>
            <a:r>
              <a:rPr lang="en-GB" sz="3600" b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Actions to inspire with tecnology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80EE476-7EFD-4B58-87EB-85FB6481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47" y="1133959"/>
            <a:ext cx="11235534" cy="53821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/>
              <a:t>Bring Students to Campus. Discover digital </a:t>
            </a:r>
            <a:r>
              <a:rPr lang="en-GB" sz="2400" b="1" dirty="0" err="1"/>
              <a:t>tecnologies</a:t>
            </a:r>
            <a:r>
              <a:rPr lang="en-GB" sz="2400" b="1" dirty="0"/>
              <a:t> having positive experiences</a:t>
            </a:r>
          </a:p>
          <a:p>
            <a:pPr marL="457200" lvl="1" indent="0">
              <a:buNone/>
            </a:pPr>
            <a:r>
              <a:rPr lang="en-GB" dirty="0"/>
              <a:t>Interactive workshops</a:t>
            </a:r>
          </a:p>
          <a:p>
            <a:pPr marL="457200" lvl="1" indent="0">
              <a:buNone/>
            </a:pPr>
            <a:r>
              <a:rPr lang="en-GB" dirty="0"/>
              <a:t>hackathons, coding competitions</a:t>
            </a:r>
          </a:p>
          <a:p>
            <a:pPr marL="457200" lvl="1" indent="0">
              <a:buNone/>
            </a:pPr>
            <a:r>
              <a:rPr lang="en-GB" dirty="0"/>
              <a:t>Computer history museum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Collaborate with local Schools and IT Companies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Promote Diversity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Teacher and Parental Involvement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Incorporate IT in Curriculum</a:t>
            </a: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E348C5AB-6D5F-4460-A636-F00E721E0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77" y="3430567"/>
            <a:ext cx="4046924" cy="3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8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BF933D-D121-47C2-BA65-8E018D97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71" y="-46054"/>
            <a:ext cx="10515600" cy="1325563"/>
          </a:xfrm>
        </p:spPr>
        <p:txBody>
          <a:bodyPr/>
          <a:lstStyle/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Actions to attract future students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80EE476-7EFD-4B58-87EB-85FB6481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235" y="1210373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9600" b="1" dirty="0"/>
              <a:t>Career Guidance</a:t>
            </a:r>
          </a:p>
          <a:p>
            <a:pPr marL="0" indent="0">
              <a:buNone/>
            </a:pPr>
            <a:endParaRPr lang="en-GB" sz="9600" b="1" dirty="0"/>
          </a:p>
          <a:p>
            <a:pPr marL="0" indent="0">
              <a:buNone/>
            </a:pPr>
            <a:r>
              <a:rPr lang="en-GB" sz="9600" b="1" dirty="0"/>
              <a:t>Meet Industry Demands</a:t>
            </a:r>
          </a:p>
          <a:p>
            <a:pPr marL="0" indent="0">
              <a:buNone/>
            </a:pPr>
            <a:endParaRPr lang="en-GB" sz="9600" b="1" dirty="0"/>
          </a:p>
          <a:p>
            <a:pPr marL="0" indent="0">
              <a:buNone/>
            </a:pPr>
            <a:r>
              <a:rPr lang="en-GB" sz="9600" b="1" dirty="0"/>
              <a:t>Offer a Relevant Curriculum</a:t>
            </a:r>
            <a:endParaRPr lang="ca-ES" sz="9600" b="1" dirty="0"/>
          </a:p>
          <a:p>
            <a:pPr marL="0" indent="0">
              <a:buNone/>
            </a:pPr>
            <a:endParaRPr lang="en-GB" sz="9600" b="1" dirty="0"/>
          </a:p>
          <a:p>
            <a:pPr marL="0" indent="0">
              <a:buNone/>
            </a:pPr>
            <a:r>
              <a:rPr lang="en-GB" sz="9600" b="1" dirty="0"/>
              <a:t>Innovation and Entrepreneurship</a:t>
            </a:r>
          </a:p>
          <a:p>
            <a:pPr marL="0" indent="0">
              <a:buNone/>
            </a:pPr>
            <a:endParaRPr lang="en-GB" sz="9600" b="1" dirty="0"/>
          </a:p>
          <a:p>
            <a:pPr marL="0" indent="0">
              <a:buNone/>
            </a:pPr>
            <a:r>
              <a:rPr lang="en-GB" sz="9600" b="1" dirty="0"/>
              <a:t>Internship and International Opportunities</a:t>
            </a:r>
          </a:p>
          <a:p>
            <a:pPr marL="0" indent="0">
              <a:buNone/>
            </a:pPr>
            <a:endParaRPr lang="en-GB" sz="9600" b="1" dirty="0"/>
          </a:p>
          <a:p>
            <a:pPr marL="0" indent="0">
              <a:buNone/>
            </a:pPr>
            <a:r>
              <a:rPr lang="en-GB" sz="9600" b="1" dirty="0"/>
              <a:t>State-of-the-Art Facilities</a:t>
            </a:r>
          </a:p>
          <a:p>
            <a:pPr marL="0" indent="0">
              <a:buNone/>
            </a:pPr>
            <a:endParaRPr lang="en-GB" sz="9600" b="1" dirty="0"/>
          </a:p>
          <a:p>
            <a:pPr marL="0" indent="0">
              <a:buNone/>
            </a:pPr>
            <a:r>
              <a:rPr lang="en-GB" sz="9600" b="1" dirty="0"/>
              <a:t>Marketing and Branding</a:t>
            </a:r>
            <a:endParaRPr lang="ca-ES" sz="9600" b="1" dirty="0"/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CAEF87CA-2883-415B-B6AC-4A19C26C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45" y="4387583"/>
            <a:ext cx="4319855" cy="24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BF933D-D121-47C2-BA65-8E018D97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34" y="-131967"/>
            <a:ext cx="10515600" cy="1325563"/>
          </a:xfrm>
        </p:spPr>
        <p:txBody>
          <a:bodyPr/>
          <a:lstStyle/>
          <a:p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Actions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to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educate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students</a:t>
            </a:r>
            <a:endParaRPr lang="ca-ES" sz="36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80EE476-7EFD-4B58-87EB-85FB6481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490" y="899865"/>
            <a:ext cx="10515600" cy="571608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Comprehensive and Engaging Curriculum</a:t>
            </a:r>
            <a:endParaRPr lang="ca-ES" sz="8800" b="1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Hands-On Real Projects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Soft Skills Development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Flexible Learning Options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Global Opportunities</a:t>
            </a:r>
            <a:endParaRPr lang="ca-ES" sz="8800" b="1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Community Building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Networking Opportunities</a:t>
            </a:r>
            <a:endParaRPr lang="ca-ES" sz="8800" b="1" dirty="0"/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Wellness and Support Services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8800" b="1" dirty="0"/>
              <a:t>Continuous Communication</a:t>
            </a:r>
            <a:endParaRPr lang="ca-ES" sz="8800" b="1" dirty="0"/>
          </a:p>
          <a:p>
            <a:pPr marL="0" indent="0">
              <a:lnSpc>
                <a:spcPct val="170000"/>
              </a:lnSpc>
              <a:buNone/>
            </a:pPr>
            <a:endParaRPr lang="ca-ES" sz="7400" dirty="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56E8B38E-3DCC-4F93-AE86-5B22A3327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91" y="4175776"/>
            <a:ext cx="4035809" cy="26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65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BF933D-D121-47C2-BA65-8E018D97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60" y="-162653"/>
            <a:ext cx="10515600" cy="1325563"/>
          </a:xfrm>
        </p:spPr>
        <p:txBody>
          <a:bodyPr/>
          <a:lstStyle/>
          <a:p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Actions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to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boost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professional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growth</a:t>
            </a:r>
            <a:endParaRPr lang="ca-ES" sz="36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80EE476-7EFD-4B58-87EB-85FB6481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825" y="11629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Continuous Professional Development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Career Guidance Services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Entrepreneurial Support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Ethical Leadership and Soft Skill Training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Alumni Engagement Programs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b="1" dirty="0"/>
              <a:t>Recognition and Awards</a:t>
            </a:r>
            <a:endParaRPr lang="ca-ES" sz="2400" b="1" dirty="0"/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C14B4D8F-33FE-4E92-841B-4022C7A44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84" y="4216520"/>
            <a:ext cx="3954716" cy="26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81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BF933D-D121-47C2-BA65-8E018D97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60" y="-162653"/>
            <a:ext cx="10515600" cy="1325563"/>
          </a:xfrm>
        </p:spPr>
        <p:txBody>
          <a:bodyPr/>
          <a:lstStyle/>
          <a:p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Closing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Remarks</a:t>
            </a:r>
            <a:endParaRPr lang="ca-ES" sz="36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ontenidor de contingut 2">
            <a:extLst>
              <a:ext uri="{FF2B5EF4-FFF2-40B4-BE49-F238E27FC236}">
                <a16:creationId xmlns:a16="http://schemas.microsoft.com/office/drawing/2014/main" id="{A44F8613-6107-4FD1-95EC-8900B877708A}"/>
              </a:ext>
            </a:extLst>
          </p:cNvPr>
          <p:cNvSpPr txBox="1">
            <a:spLocks/>
          </p:cNvSpPr>
          <p:nvPr/>
        </p:nvSpPr>
        <p:spPr>
          <a:xfrm>
            <a:off x="1089425" y="1089865"/>
            <a:ext cx="7356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dirty="0"/>
              <a:t>Talent shortage </a:t>
            </a:r>
            <a:r>
              <a:rPr lang="en-US" sz="2400" b="1" dirty="0"/>
              <a:t>has been a constant throughout computing history. Now is an serious problem</a:t>
            </a:r>
          </a:p>
          <a:p>
            <a:pPr>
              <a:lnSpc>
                <a:spcPct val="100000"/>
              </a:lnSpc>
            </a:pPr>
            <a:endParaRPr lang="en-GB" sz="2400" b="1" dirty="0"/>
          </a:p>
          <a:p>
            <a:pPr>
              <a:lnSpc>
                <a:spcPct val="100000"/>
              </a:lnSpc>
            </a:pPr>
            <a:r>
              <a:rPr lang="en-GB" sz="2400" b="1" dirty="0"/>
              <a:t>C</a:t>
            </a:r>
            <a:r>
              <a:rPr lang="en-US" sz="2400" b="1" dirty="0" err="1"/>
              <a:t>ooperation</a:t>
            </a:r>
            <a:r>
              <a:rPr lang="en-US" sz="2400" b="1" dirty="0"/>
              <a:t> between all stakeholders, such as policymakers, industry, and universities is needed</a:t>
            </a:r>
          </a:p>
          <a:p>
            <a:pPr>
              <a:lnSpc>
                <a:spcPct val="100000"/>
              </a:lnSpc>
            </a:pPr>
            <a:endParaRPr lang="en-GB" sz="2400" b="1" dirty="0"/>
          </a:p>
          <a:p>
            <a:pPr>
              <a:lnSpc>
                <a:spcPct val="100000"/>
              </a:lnSpc>
            </a:pPr>
            <a:r>
              <a:rPr lang="en-GB" sz="2400" b="1" dirty="0"/>
              <a:t>Universities </a:t>
            </a:r>
            <a:r>
              <a:rPr lang="en-US" sz="2400" b="1" dirty="0"/>
              <a:t>have to collaborate even in a context of competition for the best students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1399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F013377-631D-4334-AB91-4EB3B30C0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16" y="977170"/>
            <a:ext cx="10515600" cy="4351338"/>
          </a:xfrm>
        </p:spPr>
        <p:txBody>
          <a:bodyPr>
            <a:noAutofit/>
          </a:bodyPr>
          <a:lstStyle/>
          <a:p>
            <a:endParaRPr lang="es-ES" sz="2400" b="1" dirty="0"/>
          </a:p>
          <a:p>
            <a:r>
              <a:rPr lang="es-ES" sz="2400" b="1" dirty="0" err="1"/>
              <a:t>From</a:t>
            </a:r>
            <a:r>
              <a:rPr lang="es-ES" sz="2400" b="1" dirty="0"/>
              <a:t> </a:t>
            </a:r>
            <a:r>
              <a:rPr lang="es-ES" sz="2400" b="1" dirty="0" err="1"/>
              <a:t>past</a:t>
            </a:r>
            <a:r>
              <a:rPr lang="es-ES" sz="2400" b="1" dirty="0"/>
              <a:t> </a:t>
            </a: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present</a:t>
            </a:r>
            <a:r>
              <a:rPr lang="es-ES" sz="2400" b="1" dirty="0"/>
              <a:t> </a:t>
            </a:r>
          </a:p>
          <a:p>
            <a:endParaRPr lang="es-ES" sz="2400" b="1" dirty="0"/>
          </a:p>
          <a:p>
            <a:r>
              <a:rPr lang="es-ES" sz="2400" b="1" dirty="0"/>
              <a:t>ICT </a:t>
            </a:r>
            <a:r>
              <a:rPr lang="es-ES" sz="2400" b="1" dirty="0" err="1"/>
              <a:t>impact</a:t>
            </a:r>
            <a:r>
              <a:rPr lang="es-ES" sz="2400" b="1" dirty="0"/>
              <a:t> &amp; </a:t>
            </a:r>
            <a:r>
              <a:rPr lang="es-ES" sz="2400" b="1" dirty="0" err="1"/>
              <a:t>employment</a:t>
            </a:r>
            <a:endParaRPr lang="es-ES" sz="2400" b="1" dirty="0"/>
          </a:p>
          <a:p>
            <a:endParaRPr lang="es-ES" sz="2400" b="1" dirty="0"/>
          </a:p>
          <a:p>
            <a:r>
              <a:rPr lang="es-ES" sz="2400" b="1" dirty="0" err="1"/>
              <a:t>Talent</a:t>
            </a:r>
            <a:r>
              <a:rPr lang="es-ES" sz="2400" b="1" dirty="0"/>
              <a:t> </a:t>
            </a:r>
            <a:r>
              <a:rPr lang="es-ES" sz="2400" b="1" dirty="0" err="1"/>
              <a:t>shortage</a:t>
            </a:r>
            <a:endParaRPr lang="es-ES" sz="2400" b="1" dirty="0"/>
          </a:p>
          <a:p>
            <a:endParaRPr lang="es-ES" sz="2400" b="1" dirty="0"/>
          </a:p>
          <a:p>
            <a:r>
              <a:rPr lang="en-US" sz="2400" b="1" dirty="0"/>
              <a:t>Strategies to address talent shortages</a:t>
            </a:r>
          </a:p>
          <a:p>
            <a:endParaRPr lang="en-US" sz="2400" b="1" dirty="0"/>
          </a:p>
          <a:p>
            <a:r>
              <a:rPr lang="es-ES" sz="2400" b="1" dirty="0" err="1"/>
              <a:t>Closing</a:t>
            </a:r>
            <a:r>
              <a:rPr lang="es-ES" sz="2400" b="1" dirty="0"/>
              <a:t> </a:t>
            </a:r>
            <a:r>
              <a:rPr lang="es-ES" sz="2400" b="1" dirty="0" err="1"/>
              <a:t>remarks</a:t>
            </a:r>
            <a:endParaRPr lang="es-ES" sz="2400" b="1" dirty="0"/>
          </a:p>
        </p:txBody>
      </p:sp>
      <p:sp>
        <p:nvSpPr>
          <p:cNvPr id="5" name="Títol 1">
            <a:extLst>
              <a:ext uri="{FF2B5EF4-FFF2-40B4-BE49-F238E27FC236}">
                <a16:creationId xmlns:a16="http://schemas.microsoft.com/office/drawing/2014/main" id="{6F5182E6-45D2-46C2-869B-CD71F272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9" y="-46049"/>
            <a:ext cx="10515600" cy="1325563"/>
          </a:xfrm>
        </p:spPr>
        <p:txBody>
          <a:bodyPr>
            <a:normAutofit/>
          </a:bodyPr>
          <a:lstStyle/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1924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DBFBF66-D650-4189-9363-F9233847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9" y="58280"/>
            <a:ext cx="10515600" cy="1325563"/>
          </a:xfrm>
        </p:spPr>
        <p:txBody>
          <a:bodyPr>
            <a:normAutofit/>
          </a:bodyPr>
          <a:lstStyle/>
          <a:p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Once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upon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a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time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in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the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early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80’s</a:t>
            </a: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D31F92BF-35B2-438D-B359-5057272AC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93" y="1652704"/>
            <a:ext cx="7739489" cy="4351338"/>
          </a:xfrm>
        </p:spPr>
      </p:pic>
    </p:spTree>
    <p:extLst>
      <p:ext uri="{BB962C8B-B14F-4D97-AF65-F5344CB8AC3E}">
        <p14:creationId xmlns:p14="http://schemas.microsoft.com/office/powerpoint/2010/main" val="3779292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C6C8DEB-0CB7-4597-AB9A-755B5571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51" y="42768"/>
            <a:ext cx="10515600" cy="1325563"/>
          </a:xfrm>
        </p:spPr>
        <p:txBody>
          <a:bodyPr/>
          <a:lstStyle/>
          <a:p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From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past to present</a:t>
            </a: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9394D2DD-D50D-4DAD-8DAD-55863F663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6209"/>
          <a:stretch/>
        </p:blipFill>
        <p:spPr>
          <a:xfrm>
            <a:off x="6472518" y="506268"/>
            <a:ext cx="5541631" cy="6001901"/>
          </a:xfrm>
        </p:spPr>
      </p:pic>
      <p:sp>
        <p:nvSpPr>
          <p:cNvPr id="3" name="QuadreDeText 2">
            <a:extLst>
              <a:ext uri="{FF2B5EF4-FFF2-40B4-BE49-F238E27FC236}">
                <a16:creationId xmlns:a16="http://schemas.microsoft.com/office/drawing/2014/main" id="{D9351B70-65CD-4BC6-B81A-97CD3AFC46EE}"/>
              </a:ext>
            </a:extLst>
          </p:cNvPr>
          <p:cNvSpPr txBox="1"/>
          <p:nvPr/>
        </p:nvSpPr>
        <p:spPr>
          <a:xfrm>
            <a:off x="979349" y="1368331"/>
            <a:ext cx="443789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a-ES" sz="2400" b="1" dirty="0" err="1"/>
              <a:t>Computers</a:t>
            </a:r>
            <a:r>
              <a:rPr lang="ca-ES" sz="2400" b="1" dirty="0"/>
              <a:t> </a:t>
            </a:r>
            <a:r>
              <a:rPr lang="ca-ES" sz="2400" b="1" dirty="0" err="1"/>
              <a:t>were</a:t>
            </a:r>
            <a:r>
              <a:rPr lang="ca-ES" sz="2400" b="1" dirty="0"/>
              <a:t> </a:t>
            </a:r>
            <a:r>
              <a:rPr lang="ca-ES" sz="2400" b="1" dirty="0" err="1"/>
              <a:t>magic</a:t>
            </a:r>
            <a:endParaRPr lang="ca-ES" sz="2400" b="1" dirty="0"/>
          </a:p>
          <a:p>
            <a:pPr>
              <a:lnSpc>
                <a:spcPct val="150000"/>
              </a:lnSpc>
            </a:pPr>
            <a:r>
              <a:rPr lang="ca-ES" sz="2400" b="1" dirty="0" err="1"/>
              <a:t>Coding</a:t>
            </a:r>
            <a:r>
              <a:rPr lang="ca-ES" sz="2400" b="1" dirty="0"/>
              <a:t> </a:t>
            </a:r>
            <a:r>
              <a:rPr lang="ca-ES" sz="2400" b="1" dirty="0" err="1"/>
              <a:t>was</a:t>
            </a:r>
            <a:r>
              <a:rPr lang="ca-ES" sz="2400" b="1" dirty="0"/>
              <a:t> </a:t>
            </a:r>
            <a:r>
              <a:rPr lang="ca-ES" sz="2400" b="1" dirty="0" err="1"/>
              <a:t>an</a:t>
            </a:r>
            <a:r>
              <a:rPr lang="ca-ES" sz="2400" b="1" dirty="0"/>
              <a:t> </a:t>
            </a:r>
            <a:r>
              <a:rPr lang="ca-ES" sz="2400" b="1" dirty="0" err="1"/>
              <a:t>adventure</a:t>
            </a:r>
            <a:endParaRPr lang="ca-ES" sz="2400" b="1" dirty="0"/>
          </a:p>
          <a:p>
            <a:pPr marL="360363" indent="-360363">
              <a:lnSpc>
                <a:spcPct val="150000"/>
              </a:lnSpc>
            </a:pPr>
            <a:r>
              <a:rPr lang="ca-ES" sz="2400" b="1" dirty="0" err="1"/>
              <a:t>Computers</a:t>
            </a:r>
            <a:r>
              <a:rPr lang="ca-ES" sz="2400" b="1" dirty="0"/>
              <a:t> </a:t>
            </a:r>
            <a:r>
              <a:rPr lang="ca-ES" sz="2400" b="1" dirty="0" err="1"/>
              <a:t>were</a:t>
            </a:r>
            <a:r>
              <a:rPr lang="ca-ES" sz="2400" b="1" dirty="0"/>
              <a:t> a </a:t>
            </a:r>
            <a:r>
              <a:rPr lang="ca-ES" sz="2400" b="1" dirty="0" err="1"/>
              <a:t>tool</a:t>
            </a:r>
            <a:r>
              <a:rPr lang="ca-ES" sz="2400" b="1" dirty="0"/>
              <a:t> to </a:t>
            </a:r>
            <a:r>
              <a:rPr lang="ca-ES" sz="2400" b="1" dirty="0" err="1"/>
              <a:t>learn</a:t>
            </a:r>
            <a:r>
              <a:rPr lang="ca-ES" sz="2400" b="1" dirty="0"/>
              <a:t> </a:t>
            </a:r>
            <a:r>
              <a:rPr lang="ca-ES" sz="2400" b="1" dirty="0" err="1"/>
              <a:t>and</a:t>
            </a:r>
            <a:r>
              <a:rPr lang="ca-ES" sz="2400" b="1" dirty="0"/>
              <a:t> </a:t>
            </a:r>
            <a:r>
              <a:rPr lang="ca-ES" sz="2400" b="1" dirty="0" err="1"/>
              <a:t>create</a:t>
            </a:r>
            <a:r>
              <a:rPr lang="ca-ES" sz="2400" b="1" dirty="0"/>
              <a:t> </a:t>
            </a:r>
            <a:r>
              <a:rPr lang="ca-ES" sz="2400" b="1" dirty="0" err="1"/>
              <a:t>solutions</a:t>
            </a:r>
            <a:endParaRPr lang="ca-ES" sz="2400" b="1" dirty="0"/>
          </a:p>
          <a:p>
            <a:pPr>
              <a:lnSpc>
                <a:spcPct val="150000"/>
              </a:lnSpc>
            </a:pPr>
            <a:r>
              <a:rPr lang="ca-ES" sz="2400" b="1" dirty="0"/>
              <a:t>Fast Technology </a:t>
            </a:r>
            <a:r>
              <a:rPr lang="ca-ES" sz="2400" b="1" dirty="0" err="1"/>
              <a:t>growing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16833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Our projected statistics for number of computers in use worldwide.  ">
            <a:extLst>
              <a:ext uri="{FF2B5EF4-FFF2-40B4-BE49-F238E27FC236}">
                <a16:creationId xmlns:a16="http://schemas.microsoft.com/office/drawing/2014/main" id="{CA8AF16E-8320-4143-986B-FB73DE1A83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A784750B-AB64-48DD-AA56-7DE9E777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48" y="1002918"/>
            <a:ext cx="8016822" cy="5102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A6F078-7B33-48B3-9D0F-03C0BCD5CD39}"/>
              </a:ext>
            </a:extLst>
          </p:cNvPr>
          <p:cNvSpPr/>
          <p:nvPr/>
        </p:nvSpPr>
        <p:spPr>
          <a:xfrm>
            <a:off x="3067819" y="1022456"/>
            <a:ext cx="6049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rgbClr val="0F2741"/>
                </a:solidFill>
                <a:latin typeface="Open Sans"/>
              </a:rPr>
              <a:t>Full-time employment in the ICT industry worldwide in 2019, 2020 and 2023 </a:t>
            </a:r>
            <a:r>
              <a:rPr lang="en-US" i="1" dirty="0">
                <a:solidFill>
                  <a:srgbClr val="455F7C"/>
                </a:solidFill>
                <a:latin typeface="Open Sans"/>
              </a:rPr>
              <a:t>(in millions)</a:t>
            </a:r>
            <a:endParaRPr lang="en-US" b="1" i="0" dirty="0">
              <a:solidFill>
                <a:srgbClr val="0F2741"/>
              </a:solidFill>
              <a:effectLst/>
              <a:latin typeface="Open Sans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A8DF7E97-DA8C-47BE-AA1C-F89EB9C234B3}"/>
              </a:ext>
            </a:extLst>
          </p:cNvPr>
          <p:cNvSpPr txBox="1"/>
          <p:nvPr/>
        </p:nvSpPr>
        <p:spPr>
          <a:xfrm>
            <a:off x="2755473" y="6464120"/>
            <a:ext cx="928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err="1"/>
              <a:t>Source</a:t>
            </a:r>
            <a:r>
              <a:rPr lang="ca-ES" dirty="0"/>
              <a:t>: </a:t>
            </a:r>
            <a:r>
              <a:rPr lang="ca-ES" dirty="0">
                <a:hlinkClick r:id="rId3"/>
              </a:rPr>
              <a:t>https://www.statista.com/statistics/1126677/it-employment-worldwide/</a:t>
            </a:r>
            <a:r>
              <a:rPr lang="ca-ES" dirty="0"/>
              <a:t>  © </a:t>
            </a:r>
            <a:r>
              <a:rPr lang="ca-ES" dirty="0" err="1"/>
              <a:t>Statista</a:t>
            </a:r>
            <a:r>
              <a:rPr lang="ca-ES" dirty="0"/>
              <a:t> 2024</a:t>
            </a:r>
          </a:p>
        </p:txBody>
      </p:sp>
      <p:sp>
        <p:nvSpPr>
          <p:cNvPr id="7" name="Títol 1">
            <a:extLst>
              <a:ext uri="{FF2B5EF4-FFF2-40B4-BE49-F238E27FC236}">
                <a16:creationId xmlns:a16="http://schemas.microsoft.com/office/drawing/2014/main" id="{4D9DB7D7-FD8C-4666-9411-A5227E18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9" y="-15364"/>
            <a:ext cx="10515600" cy="1325563"/>
          </a:xfrm>
        </p:spPr>
        <p:txBody>
          <a:bodyPr>
            <a:normAutofit/>
          </a:bodyPr>
          <a:lstStyle/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ICT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Employment</a:t>
            </a:r>
            <a:endParaRPr lang="ca-ES" sz="36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EA6A37BB-A183-48B6-A4EC-3649FE05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75" y="829260"/>
            <a:ext cx="8532732" cy="5388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403683-7BEA-40C1-BCE4-D5E4489C2931}"/>
              </a:ext>
            </a:extLst>
          </p:cNvPr>
          <p:cNvSpPr/>
          <p:nvPr/>
        </p:nvSpPr>
        <p:spPr>
          <a:xfrm>
            <a:off x="3968536" y="506095"/>
            <a:ext cx="4254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Forecast number of mobile devices worldwide from 2020 to 2025 (in billions)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E2986-996A-47C8-A92A-E1DD4ADC1AF0}"/>
              </a:ext>
            </a:extLst>
          </p:cNvPr>
          <p:cNvSpPr/>
          <p:nvPr/>
        </p:nvSpPr>
        <p:spPr>
          <a:xfrm>
            <a:off x="2503859" y="6311900"/>
            <a:ext cx="9929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hlinkClick r:id="rId3"/>
              </a:rPr>
              <a:t>https://www.statista.com/statistics/245501/multiple-mobile-device-ownership-worldwide/</a:t>
            </a:r>
            <a:endParaRPr lang="ca-ES" dirty="0"/>
          </a:p>
        </p:txBody>
      </p:sp>
      <p:sp>
        <p:nvSpPr>
          <p:cNvPr id="8" name="Títol 1">
            <a:extLst>
              <a:ext uri="{FF2B5EF4-FFF2-40B4-BE49-F238E27FC236}">
                <a16:creationId xmlns:a16="http://schemas.microsoft.com/office/drawing/2014/main" id="{94C464CB-DD22-4A96-A0ED-F35F0013295B}"/>
              </a:ext>
            </a:extLst>
          </p:cNvPr>
          <p:cNvSpPr txBox="1">
            <a:spLocks/>
          </p:cNvSpPr>
          <p:nvPr/>
        </p:nvSpPr>
        <p:spPr>
          <a:xfrm>
            <a:off x="660229" y="-15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ICT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Impact</a:t>
            </a:r>
            <a:endParaRPr lang="ca-ES" sz="36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93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74DC57-66A5-428E-8867-EF8BCA4EC49A}"/>
              </a:ext>
            </a:extLst>
          </p:cNvPr>
          <p:cNvSpPr/>
          <p:nvPr/>
        </p:nvSpPr>
        <p:spPr>
          <a:xfrm>
            <a:off x="961449" y="6311900"/>
            <a:ext cx="9759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hlinkClick r:id="rId2"/>
              </a:rPr>
              <a:t>https://www.statista.com/statistics/748551/worldwide-households-with-computer/</a:t>
            </a:r>
            <a:r>
              <a:rPr lang="ca-ES" dirty="0"/>
              <a:t> © </a:t>
            </a:r>
            <a:r>
              <a:rPr lang="ca-ES" dirty="0" err="1"/>
              <a:t>Statista</a:t>
            </a:r>
            <a:r>
              <a:rPr lang="ca-ES" dirty="0"/>
              <a:t> 2024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93415C34-8628-4A62-BBBA-FCA9FE739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460" y="846894"/>
            <a:ext cx="8508176" cy="53300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0844B3-5592-46A6-AB51-C71981851340}"/>
              </a:ext>
            </a:extLst>
          </p:cNvPr>
          <p:cNvSpPr/>
          <p:nvPr/>
        </p:nvSpPr>
        <p:spPr>
          <a:xfrm>
            <a:off x="4232365" y="798805"/>
            <a:ext cx="3862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Share of households with a computer at home worldwide from 2005 to 2019 </a:t>
            </a:r>
          </a:p>
        </p:txBody>
      </p:sp>
      <p:sp>
        <p:nvSpPr>
          <p:cNvPr id="8" name="Títol 1">
            <a:extLst>
              <a:ext uri="{FF2B5EF4-FFF2-40B4-BE49-F238E27FC236}">
                <a16:creationId xmlns:a16="http://schemas.microsoft.com/office/drawing/2014/main" id="{36239408-4F49-42CB-8D4E-39F942C7AF7E}"/>
              </a:ext>
            </a:extLst>
          </p:cNvPr>
          <p:cNvSpPr txBox="1">
            <a:spLocks/>
          </p:cNvSpPr>
          <p:nvPr/>
        </p:nvSpPr>
        <p:spPr>
          <a:xfrm>
            <a:off x="660229" y="-15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ICT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Impact</a:t>
            </a:r>
            <a:endParaRPr lang="ca-ES" sz="36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08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0BC8819-72D5-4279-9B63-1727690A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82" y="-137024"/>
            <a:ext cx="10515600" cy="1325563"/>
          </a:xfrm>
        </p:spPr>
        <p:txBody>
          <a:bodyPr/>
          <a:lstStyle/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Employment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in EU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4428A947-81B3-4E87-98CA-FC7393715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51" y="911839"/>
            <a:ext cx="8003098" cy="594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3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0BC8819-72D5-4279-9B63-1727690A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82" y="-137024"/>
            <a:ext cx="10515600" cy="1325563"/>
          </a:xfrm>
        </p:spPr>
        <p:txBody>
          <a:bodyPr/>
          <a:lstStyle/>
          <a:p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ICT </a:t>
            </a:r>
            <a:r>
              <a:rPr lang="ca-E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Employment</a:t>
            </a:r>
            <a:r>
              <a:rPr lang="ca-ES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in EU</a:t>
            </a: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2547DA4B-ABDD-4CC1-91B2-6C531B465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>
          <a:xfrm>
            <a:off x="3371879" y="871809"/>
            <a:ext cx="8639918" cy="57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5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409</Words>
  <Application>Microsoft Office PowerPoint</Application>
  <PresentationFormat>Pantalla panoràmica</PresentationFormat>
  <Paragraphs>93</Paragraphs>
  <Slides>19</Slides>
  <Notes>0</Notes>
  <HiddenSlides>1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Tema de l'Office</vt:lpstr>
      <vt:lpstr>Presentació del PowerPoint</vt:lpstr>
      <vt:lpstr>Agenda</vt:lpstr>
      <vt:lpstr>Once upon a time in the early 80’s</vt:lpstr>
      <vt:lpstr>From past to present</vt:lpstr>
      <vt:lpstr>ICT Employment</vt:lpstr>
      <vt:lpstr>Presentació del PowerPoint</vt:lpstr>
      <vt:lpstr>Presentació del PowerPoint</vt:lpstr>
      <vt:lpstr>IT Employment in EU</vt:lpstr>
      <vt:lpstr>ICT Employment in EU</vt:lpstr>
      <vt:lpstr>IT Employment in EU</vt:lpstr>
      <vt:lpstr>Talent shortage</vt:lpstr>
      <vt:lpstr>Presentació del PowerPoint</vt:lpstr>
      <vt:lpstr>Talent shortage</vt:lpstr>
      <vt:lpstr>Presentació del PowerPoint</vt:lpstr>
      <vt:lpstr>Actions to inspire with tecnology</vt:lpstr>
      <vt:lpstr>Actions to attract future students</vt:lpstr>
      <vt:lpstr>Actions to educate students</vt:lpstr>
      <vt:lpstr>Actions to boost professional growth</vt:lpstr>
      <vt:lpstr>Closing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Josep Fernandez</dc:creator>
  <cp:lastModifiedBy>Josep Fernandez</cp:lastModifiedBy>
  <cp:revision>115</cp:revision>
  <dcterms:created xsi:type="dcterms:W3CDTF">2024-01-12T15:13:54Z</dcterms:created>
  <dcterms:modified xsi:type="dcterms:W3CDTF">2024-01-19T23:59:45Z</dcterms:modified>
</cp:coreProperties>
</file>