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214" r:id="rId2"/>
    <p:sldId id="2229" r:id="rId3"/>
    <p:sldId id="2245" r:id="rId4"/>
    <p:sldId id="269" r:id="rId5"/>
    <p:sldId id="2246" r:id="rId6"/>
    <p:sldId id="2247" r:id="rId7"/>
    <p:sldId id="2248" r:id="rId8"/>
    <p:sldId id="2219" r:id="rId9"/>
    <p:sldId id="2249" r:id="rId10"/>
    <p:sldId id="2218" r:id="rId11"/>
    <p:sldId id="2240" r:id="rId12"/>
    <p:sldId id="2184" r:id="rId13"/>
    <p:sldId id="259" r:id="rId14"/>
    <p:sldId id="275" r:id="rId15"/>
    <p:sldId id="274" r:id="rId16"/>
    <p:sldId id="2225" r:id="rId17"/>
    <p:sldId id="270" r:id="rId18"/>
    <p:sldId id="271" r:id="rId19"/>
    <p:sldId id="257" r:id="rId20"/>
    <p:sldId id="294" r:id="rId21"/>
    <p:sldId id="276" r:id="rId22"/>
    <p:sldId id="2242" r:id="rId23"/>
    <p:sldId id="2243" r:id="rId24"/>
    <p:sldId id="2244" r:id="rId25"/>
    <p:sldId id="2193" r:id="rId26"/>
    <p:sldId id="280" r:id="rId27"/>
    <p:sldId id="2202" r:id="rId28"/>
    <p:sldId id="2231" r:id="rId29"/>
    <p:sldId id="2230" r:id="rId30"/>
    <p:sldId id="2216" r:id="rId31"/>
    <p:sldId id="2215" r:id="rId32"/>
    <p:sldId id="2250" r:id="rId33"/>
    <p:sldId id="2232" r:id="rId34"/>
    <p:sldId id="2252" r:id="rId35"/>
    <p:sldId id="2254" r:id="rId36"/>
    <p:sldId id="2253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720" userDrawn="1">
          <p15:clr>
            <a:srgbClr val="A4A3A4"/>
          </p15:clr>
        </p15:guide>
        <p15:guide id="2" orient="horz" pos="1176" userDrawn="1">
          <p15:clr>
            <a:srgbClr val="A4A3A4"/>
          </p15:clr>
        </p15:guide>
        <p15:guide id="3" orient="horz" pos="1056" userDrawn="1">
          <p15:clr>
            <a:srgbClr val="A4A3A4"/>
          </p15:clr>
        </p15:guide>
        <p15:guide id="4" pos="1896" userDrawn="1">
          <p15:clr>
            <a:srgbClr val="A4A3A4"/>
          </p15:clr>
        </p15:guide>
        <p15:guide id="5" pos="7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724"/>
    <a:srgbClr val="0E284B"/>
    <a:srgbClr val="2B3035"/>
    <a:srgbClr val="000000"/>
    <a:srgbClr val="33454F"/>
    <a:srgbClr val="FFFFFF"/>
    <a:srgbClr val="E5E0EC"/>
    <a:srgbClr val="8B8C90"/>
    <a:srgbClr val="69738E"/>
    <a:srgbClr val="6857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21" autoAdjust="0"/>
    <p:restoredTop sz="96041" autoAdjust="0"/>
  </p:normalViewPr>
  <p:slideViewPr>
    <p:cSldViewPr snapToGrid="0" snapToObjects="1">
      <p:cViewPr varScale="1">
        <p:scale>
          <a:sx n="90" d="100"/>
          <a:sy n="90" d="100"/>
        </p:scale>
        <p:origin x="232" y="696"/>
      </p:cViewPr>
      <p:guideLst>
        <p:guide pos="3720"/>
        <p:guide orient="horz" pos="1176"/>
        <p:guide orient="horz" pos="1056"/>
        <p:guide pos="1896"/>
        <p:guide pos="7368"/>
      </p:guideLst>
    </p:cSldViewPr>
  </p:slideViewPr>
  <p:outlineViewPr>
    <p:cViewPr>
      <p:scale>
        <a:sx n="33" d="100"/>
        <a:sy n="33" d="100"/>
      </p:scale>
      <p:origin x="0" y="-990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5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042CA-3F19-4E5E-8827-8018CE6B0BCA}" type="datetimeFigureOut">
              <a:rPr lang="en-US" smtClean="0"/>
              <a:t>4/9/25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45B5A-4116-4119-B28B-45373526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6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92f45af62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92f45af62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154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c894dd4afa_0_1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c894dd4afa_0_1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950ab9d8d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950ab9d8d1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7447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950ab9d8d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950ab9d8d1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c894dd4afa_0_1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c894dd4afa_0_1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92f45af62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292f45af628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5d175f8837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25d175f8837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5d175f883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5d175f883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218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5d175f8837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25d175f8837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5d175f883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25d175f883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Underrepresentation has been identified as a potential cause of discrimination against minority groups. For instance, high-tech tools may inadvertently discriminate against the poor due to lower data coverage resulting from their limited usage.</a:t>
            </a:r>
          </a:p>
          <a:p>
            <a:endParaRPr/>
          </a:p>
          <a:p>
            <a:r>
              <a:t>(!) Our research focuses on identifying the most significant underrepresented regions in the collected datasets. Consider a set of protected attributes, such as age, gender, and race, and view all possible combinations of attribute values as a pattern graph. Each pattern in this graph represents an ethical group. If a group's count falls below a specified threshold, it is deemed uncovered. Our goal is to traverses the pattern graph to evaluate the coverage of each pattern, identifying the maximal uncovered patterns in the intersectional space.</a:t>
            </a:r>
          </a:p>
          <a:p>
            <a:endParaRPr/>
          </a:p>
          <a:p>
            <a:r>
              <a:t>Additionally, algorithms have been proposed to address these maximal uncovered patterns and extend our identification process to multi-relational scenarios, providing a more comprehensive solution to mitigating underrepresentation and potential discrimination in datasets.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5d175f883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5d175f883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883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2c96b786ff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2c96b786ff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5d175f883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5d175f883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950ab9d8d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2950ab9d8d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72148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950ab9d8d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2950ab9d8d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59650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950ab9d8d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2950ab9d8d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397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950ab9d8d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2950ab9d8d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16737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9683a2bfd0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9683a2bfd0_0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9683a2bfd0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9683a2bfd0_0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8014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5d175f883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5d175f883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40885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5d175f883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5d175f883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7527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5d175f883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5d175f883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9272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5d175f883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5d175f883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1969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92f45af62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92f45af62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81891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5d175f883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5d175f883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769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5d175f883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5d175f883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7477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5d175f883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5d175f883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5d175f883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5d175f883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3377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5d175f883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5d175f883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8889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5d175f883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5d175f883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458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5d175f883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5d175f883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7409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5d175f883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5d175f883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3244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latin typeface="Cambria" panose="02040503050406030204" pitchFamily="18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mbria" panose="0204050305040603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D946A0BA-8534-4E97-AB0E-683C61EC46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2025. 4. 9.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AB5CFC65-722A-403A-B027-AE36E4992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A0BA-8534-4E97-AB0E-683C61EC46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2025. 4. 9.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CFC65-722A-403A-B027-AE36E4992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6" y="5686540"/>
            <a:ext cx="1517073" cy="10349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A0BA-8534-4E97-AB0E-683C61EC46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2025. 4. 9.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CFC65-722A-403A-B027-AE36E4992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6" y="5686540"/>
            <a:ext cx="1517073" cy="10349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6065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0E284B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 hasCustomPrompt="1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ED72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 hasCustomPrompt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bg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 dirty="0"/>
              <a:t>text</a:t>
            </a:r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9743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52416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059" y="1"/>
            <a:ext cx="10515600" cy="10668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lnSpc>
                <a:spcPct val="1000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>
                <a:latin typeface="Cambria" panose="02040503050406030204" pitchFamily="18" charset="0"/>
              </a:defRPr>
            </a:lvl1pPr>
          </a:lstStyle>
          <a:p>
            <a:fld id="{D946A0BA-8534-4E97-AB0E-683C61EC46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2025. 4. 9.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>
                <a:latin typeface="Cambria" panose="02040503050406030204" pitchFamily="18" charset="0"/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>
                <a:latin typeface="Cambria" panose="02040503050406030204" pitchFamily="18" charset="0"/>
              </a:defRPr>
            </a:lvl1pPr>
          </a:lstStyle>
          <a:p>
            <a:fld id="{AB5CFC65-722A-403A-B027-AE36E4992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Line 2">
            <a:extLst>
              <a:ext uri="{FF2B5EF4-FFF2-40B4-BE49-F238E27FC236}">
                <a16:creationId xmlns:a16="http://schemas.microsoft.com/office/drawing/2014/main" id="{808F717D-DF4D-D0FF-6098-38C2E837E4E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1066800"/>
            <a:ext cx="1220724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n w="76200">
                <a:solidFill>
                  <a:schemeClr val="tx1"/>
                </a:solidFill>
              </a:ln>
              <a:solidFill>
                <a:srgbClr val="1F497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DD0B1E-92C0-C5ED-4509-D502E9CDA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9" y="130619"/>
            <a:ext cx="1259541" cy="85998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latin typeface="Cambria" panose="02040503050406030204" pitchFamily="18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D946A0BA-8534-4E97-AB0E-683C61EC46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2025. 4. 9.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AB5CFC65-722A-403A-B027-AE36E4992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A0BA-8534-4E97-AB0E-683C61EC46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2025. 4. 9.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CFC65-722A-403A-B027-AE36E4992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8BE5CAC-9965-D1F2-B5FA-20B84DB8E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059" y="1"/>
            <a:ext cx="10515600" cy="10668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lnSpc>
                <a:spcPct val="1000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ko-KR" alt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728C80E9-C642-6062-8134-F4FDCE9FE5E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1066800"/>
            <a:ext cx="1220724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n w="76200">
                <a:solidFill>
                  <a:schemeClr val="tx1"/>
                </a:solidFill>
              </a:ln>
              <a:solidFill>
                <a:srgbClr val="1F497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634131-C07A-10D8-4006-FF354FFD1F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9" y="130619"/>
            <a:ext cx="1259541" cy="85998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A0BA-8534-4E97-AB0E-683C61EC46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2025. 4. 9.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CFC65-722A-403A-B027-AE36E4992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276358-356A-AEEA-2B46-41CE4A36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059" y="1"/>
            <a:ext cx="10515600" cy="10668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lnSpc>
                <a:spcPct val="1000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ko-KR" altLang="en-US" dirty="0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3A4C7341-F4B7-CD03-60AA-1A4C2EA527A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1066800"/>
            <a:ext cx="1220724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n w="76200">
                <a:solidFill>
                  <a:schemeClr val="tx1"/>
                </a:solidFill>
              </a:ln>
              <a:solidFill>
                <a:srgbClr val="1F497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524DBE-CE71-2336-6E43-DC3857609A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9" y="130619"/>
            <a:ext cx="1259541" cy="8599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A0BA-8534-4E97-AB0E-683C61EC46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2025. 4. 9.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CFC65-722A-403A-B027-AE36E4992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955B7E7-7FFC-A4BA-2C8A-36F462A91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059" y="1"/>
            <a:ext cx="10515600" cy="10668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lnSpc>
                <a:spcPct val="1000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ko-KR" altLang="en-US" dirty="0"/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6A918232-7DB5-ED19-AE82-EC1795D1CCD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1066800"/>
            <a:ext cx="1220724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n w="76200">
                <a:solidFill>
                  <a:schemeClr val="tx1"/>
                </a:solidFill>
              </a:ln>
              <a:solidFill>
                <a:srgbClr val="1F497D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542E9C-FD5E-4BF4-7730-C0AF643EC1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9" y="130619"/>
            <a:ext cx="1259541" cy="8599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A0BA-8534-4E97-AB0E-683C61EC46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2025. 4. 9.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CFC65-722A-403A-B027-AE36E4992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6" y="5686540"/>
            <a:ext cx="1517073" cy="10349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A0BA-8534-4E97-AB0E-683C61EC46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2025. 4. 9.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CFC65-722A-403A-B027-AE36E4992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6" y="5686540"/>
            <a:ext cx="1517073" cy="10349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A0BA-8534-4E97-AB0E-683C61EC46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2025. 4. 9.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CFC65-722A-403A-B027-AE36E4992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6" y="5686540"/>
            <a:ext cx="1517073" cy="103493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D946A0BA-8534-4E97-AB0E-683C61EC46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2025. 4. 9.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AB5CFC65-722A-403A-B027-AE36E4992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5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75" r:id="rId13"/>
    <p:sldLayoutId id="2147483676" r:id="rId1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rbes.com/sites/forbestechcouncil/2023/10/18/how-to-control-for-ai-bias-in-lending/?sh=f717a6149262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hyperlink" Target="https://www.aclu.org/news/privacy-technology/algorithms-in-health-care-may-worsen-medical-racis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govtech.com/education/higher-ed/enrollment-algorithms-raise-equity-concerns-in-higher-ed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hyperlink" Target="https://www.propublica.org/article/machine-bias-risk-assessments-in-criminal-sentencing" TargetMode="External"/><Relationship Id="rId4" Type="http://schemas.openxmlformats.org/officeDocument/2006/relationships/hyperlink" Target="https://www.businessinsider.com/amazon-built-ai-to-hire-people-discriminated-against-women-2018-10" TargetMode="Externa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vecommons.org/licenses/by-nc/2.0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dx.org/course/data-science-ethics-michiganx-ds101x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0"/>
          <p:cNvSpPr txBox="1">
            <a:spLocks noGrp="1"/>
          </p:cNvSpPr>
          <p:nvPr>
            <p:ph type="ctrTitle"/>
          </p:nvPr>
        </p:nvSpPr>
        <p:spPr>
          <a:xfrm>
            <a:off x="415600" y="846667"/>
            <a:ext cx="11360800" cy="39507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6000" b="1" dirty="0">
                <a:solidFill>
                  <a:srgbClr val="FED724"/>
                </a:solidFill>
              </a:rPr>
              <a:t>CS Ethics in the Age of AI</a:t>
            </a:r>
            <a:br>
              <a:rPr lang="en" b="1" dirty="0">
                <a:solidFill>
                  <a:srgbClr val="FED724"/>
                </a:solidFill>
              </a:rPr>
            </a:br>
            <a:br>
              <a:rPr lang="en" b="1" dirty="0">
                <a:solidFill>
                  <a:srgbClr val="FED724"/>
                </a:solidFill>
              </a:rPr>
            </a:br>
            <a:r>
              <a:rPr lang="en" sz="4000" b="1" dirty="0">
                <a:solidFill>
                  <a:schemeClr val="bg1"/>
                </a:solidFill>
              </a:rPr>
              <a:t>H V Jagadish</a:t>
            </a:r>
            <a:br>
              <a:rPr lang="en" sz="4000" b="1" dirty="0">
                <a:solidFill>
                  <a:schemeClr val="bg1"/>
                </a:solidFill>
              </a:rPr>
            </a:br>
            <a:r>
              <a:rPr lang="en" sz="3600" b="1" dirty="0">
                <a:solidFill>
                  <a:schemeClr val="bg1"/>
                </a:solidFill>
              </a:rPr>
              <a:t>Michigan Institute for Data &amp; AI in Society</a:t>
            </a:r>
            <a:br>
              <a:rPr lang="en" sz="3600" b="1" dirty="0">
                <a:solidFill>
                  <a:schemeClr val="bg1"/>
                </a:solidFill>
              </a:rPr>
            </a:br>
            <a:r>
              <a:rPr lang="en" sz="3600" b="1" dirty="0">
                <a:solidFill>
                  <a:schemeClr val="bg1"/>
                </a:solidFill>
              </a:rPr>
              <a:t>University of  Michigan</a:t>
            </a:r>
            <a:endParaRPr sz="4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4AF0D0-6C86-1995-FEFF-5856554F4BF4}"/>
              </a:ext>
            </a:extLst>
          </p:cNvPr>
          <p:cNvSpPr txBox="1"/>
          <p:nvPr/>
        </p:nvSpPr>
        <p:spPr>
          <a:xfrm>
            <a:off x="6096000" y="62725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Supported in part by NSF grants 2106176 and 2312931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380F60-467B-D19B-A3D7-C9D0F9BFAC25}"/>
              </a:ext>
            </a:extLst>
          </p:cNvPr>
          <p:cNvSpPr txBox="1"/>
          <p:nvPr/>
        </p:nvSpPr>
        <p:spPr>
          <a:xfrm>
            <a:off x="971550" y="6443663"/>
            <a:ext cx="229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© H. V. Jagadish 2025</a:t>
            </a:r>
          </a:p>
        </p:txBody>
      </p:sp>
    </p:spTree>
    <p:extLst>
      <p:ext uri="{BB962C8B-B14F-4D97-AF65-F5344CB8AC3E}">
        <p14:creationId xmlns:p14="http://schemas.microsoft.com/office/powerpoint/2010/main" val="1077310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282867" y="1466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Decision-making algorithms in everyday life</a:t>
            </a: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6900" y="1196801"/>
            <a:ext cx="2483200" cy="164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4001" y="1198200"/>
            <a:ext cx="2483193" cy="1655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87533" y="1192167"/>
            <a:ext cx="2483200" cy="160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4001" y="3891200"/>
            <a:ext cx="2408529" cy="160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68800" y="3850133"/>
            <a:ext cx="2483200" cy="16537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1064000" y="2810418"/>
            <a:ext cx="2483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Algorithmic hiring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4822467" y="2783385"/>
            <a:ext cx="2483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College admission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8487533" y="2783401"/>
            <a:ext cx="2483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Loan approval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1064000" y="5485134"/>
            <a:ext cx="2483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Crime prediction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4645867" y="5485134"/>
            <a:ext cx="2845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Healthcare diagnosis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8514467" y="4448134"/>
            <a:ext cx="3169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many more …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C7A1F8E-1305-0308-7B3F-AA07884AE734}"/>
              </a:ext>
            </a:extLst>
          </p:cNvPr>
          <p:cNvSpPr/>
          <p:nvPr/>
        </p:nvSpPr>
        <p:spPr>
          <a:xfrm>
            <a:off x="3322320" y="3715738"/>
            <a:ext cx="3733800" cy="22278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673868-E064-F7A3-9A6E-3CC961BD3617}"/>
              </a:ext>
            </a:extLst>
          </p:cNvPr>
          <p:cNvSpPr txBox="1"/>
          <p:nvPr/>
        </p:nvSpPr>
        <p:spPr>
          <a:xfrm>
            <a:off x="4481406" y="5427604"/>
            <a:ext cx="1385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Big Data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AE0832-43C2-F1E8-EFA0-E38AD5F7E971}"/>
              </a:ext>
            </a:extLst>
          </p:cNvPr>
          <p:cNvSpPr/>
          <p:nvPr/>
        </p:nvSpPr>
        <p:spPr>
          <a:xfrm>
            <a:off x="3104444" y="1264356"/>
            <a:ext cx="3465689" cy="39849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BC3E89F-2D09-6038-900A-0A5F7E7AA7F8}"/>
              </a:ext>
            </a:extLst>
          </p:cNvPr>
          <p:cNvSpPr/>
          <p:nvPr/>
        </p:nvSpPr>
        <p:spPr>
          <a:xfrm>
            <a:off x="3771971" y="1264356"/>
            <a:ext cx="3465689" cy="3984977"/>
          </a:xfrm>
          <a:prstGeom prst="ellipse">
            <a:avLst/>
          </a:prstGeom>
          <a:solidFill>
            <a:schemeClr val="accent2">
              <a:lumMod val="60000"/>
              <a:lumOff val="40000"/>
              <a:alpha val="67423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B2268C-AC29-ACD8-677A-C563C442727A}"/>
              </a:ext>
            </a:extLst>
          </p:cNvPr>
          <p:cNvSpPr txBox="1"/>
          <p:nvPr/>
        </p:nvSpPr>
        <p:spPr>
          <a:xfrm>
            <a:off x="6363123" y="1630536"/>
            <a:ext cx="1385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Data Science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30328-182F-9D61-1A97-4AC4806A84E9}"/>
              </a:ext>
            </a:extLst>
          </p:cNvPr>
          <p:cNvSpPr txBox="1"/>
          <p:nvPr/>
        </p:nvSpPr>
        <p:spPr>
          <a:xfrm>
            <a:off x="2987039" y="1797550"/>
            <a:ext cx="835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485374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2567" y="0"/>
            <a:ext cx="96163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282867" y="1466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Concerns about algorithmic fairness</a:t>
            </a:r>
            <a:endParaRPr/>
          </a:p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 b="23722"/>
          <a:stretch/>
        </p:blipFill>
        <p:spPr>
          <a:xfrm>
            <a:off x="481700" y="1122933"/>
            <a:ext cx="4899032" cy="499893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282867" y="5677633"/>
            <a:ext cx="111320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https://www.businessinsider.com/amazon-built-ai-to-hire-people-discriminated-against-women-2018-10</a:t>
            </a:r>
            <a:r>
              <a:rPr lang="en" sz="13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2234" y="1081701"/>
            <a:ext cx="6036425" cy="499893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282867" y="5865600"/>
            <a:ext cx="93944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1333" u="sng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https://www.govtech.com/education/higher-ed/enrollment-algorithms-raise-equity-concerns-in-higher-ed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4801" y="1056033"/>
            <a:ext cx="4311527" cy="512623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282867" y="6080633"/>
            <a:ext cx="102872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1333" u="sng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https://www.forbes.com/sites/forbestechcouncil/2023/10/18/how-to-control-for-ai-bias-in-lending/?sh=f717a6149262</a:t>
            </a:r>
            <a:r>
              <a:rPr lang="en" sz="13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92237" y="910201"/>
            <a:ext cx="6237500" cy="476743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/>
        </p:nvSpPr>
        <p:spPr>
          <a:xfrm>
            <a:off x="282867" y="6252133"/>
            <a:ext cx="102088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1333" u="sng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https://www.propublica.org/article/machine-bias-risk-assessments-in-criminal-sentencing</a:t>
            </a:r>
            <a:r>
              <a:rPr lang="en" sz="13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5603" y="828134"/>
            <a:ext cx="6999471" cy="5201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/>
          <p:nvPr/>
        </p:nvSpPr>
        <p:spPr>
          <a:xfrm>
            <a:off x="286467" y="6406400"/>
            <a:ext cx="111248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1333" u="sng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https://www.aclu.org/news/privacy-technology/algorithms-in-health-care-may-worsen-medical-racism</a:t>
            </a:r>
            <a:r>
              <a:rPr lang="en" sz="13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3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What is in the Training Data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588" name="Google Shape;588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0937028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latinLnBrk="0" hangingPunct="0">
              <a:spcAft>
                <a:spcPts val="2133"/>
              </a:spcAft>
              <a:buNone/>
            </a:pPr>
            <a:r>
              <a:rPr lang="en" sz="4000" dirty="0">
                <a:solidFill>
                  <a:schemeClr val="bg1"/>
                </a:solidFill>
              </a:rPr>
              <a:t>Is there enough representation of minority groups in the data to be able to be able to perform the downstream AI task as well as for the rest of the population?</a:t>
            </a:r>
            <a:endParaRPr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lnSpc>
                <a:spcPct val="119491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en" sz="3933" dirty="0">
                <a:solidFill>
                  <a:schemeClr val="dk1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Facebook Thinks Some Native American Names Are Inauthentic</a:t>
            </a:r>
            <a:endParaRPr sz="3933" dirty="0">
              <a:solidFill>
                <a:schemeClr val="dk1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>
              <a:spcBef>
                <a:spcPts val="2400"/>
              </a:spcBef>
            </a:pPr>
            <a:endParaRPr dirty="0"/>
          </a:p>
        </p:txBody>
      </p:sp>
      <p:sp>
        <p:nvSpPr>
          <p:cNvPr id="582" name="Google Shape;582;p37"/>
          <p:cNvSpPr txBox="1">
            <a:spLocks noGrp="1"/>
          </p:cNvSpPr>
          <p:nvPr>
            <p:ph type="body" idx="1"/>
          </p:nvPr>
        </p:nvSpPr>
        <p:spPr>
          <a:xfrm>
            <a:off x="331192" y="3239433"/>
            <a:ext cx="11570074" cy="285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sz="3200" dirty="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Dana Lone Hill, who is Lakota, … wrote …  that Facebook told her her name was not “authentic” when she attempted to log in</a:t>
            </a:r>
            <a:endParaRPr sz="3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Equity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546" name="Google Shape;546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r>
              <a:rPr lang="en" sz="4267" dirty="0">
                <a:solidFill>
                  <a:srgbClr val="FFFFFF"/>
                </a:solidFill>
              </a:rPr>
              <a:t>Treat entities (differently)</a:t>
            </a:r>
          </a:p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r>
              <a:rPr lang="en" sz="4267" dirty="0">
                <a:solidFill>
                  <a:srgbClr val="FFFFFF"/>
                </a:solidFill>
              </a:rPr>
              <a:t>based on their circumstances</a:t>
            </a:r>
          </a:p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r>
              <a:rPr lang="en" sz="4267" dirty="0">
                <a:solidFill>
                  <a:srgbClr val="FFFFFF"/>
                </a:solidFill>
              </a:rPr>
              <a:t>to achieve comparable “assessment” conditions.</a:t>
            </a:r>
            <a:endParaRPr sz="4267" dirty="0">
              <a:solidFill>
                <a:srgbClr val="FFFFFF"/>
              </a:solidFill>
            </a:endParaRPr>
          </a:p>
          <a:p>
            <a:pPr marL="0" indent="0">
              <a:spcBef>
                <a:spcPts val="1067"/>
              </a:spcBef>
              <a:buClr>
                <a:schemeClr val="dk1"/>
              </a:buClr>
              <a:buSzPts val="1100"/>
              <a:buNone/>
            </a:pPr>
            <a:endParaRPr sz="4267" dirty="0">
              <a:solidFill>
                <a:srgbClr val="C00000"/>
              </a:solidFill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0595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3951"/>
            <a:ext cx="12191997" cy="6670101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33"/>
          <p:cNvSpPr txBox="1"/>
          <p:nvPr/>
        </p:nvSpPr>
        <p:spPr>
          <a:xfrm>
            <a:off x="6372225" y="6225200"/>
            <a:ext cx="5697742" cy="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400" dirty="0"/>
              <a:t>MPCA Photos, </a:t>
            </a:r>
            <a:r>
              <a:rPr lang="en" sz="1400" dirty="0" err="1"/>
              <a:t>pexels.com</a:t>
            </a:r>
            <a:r>
              <a:rPr lang="en" sz="1400" dirty="0"/>
              <a:t>,  </a:t>
            </a:r>
            <a:r>
              <a:rPr lang="en" sz="1400" dirty="0">
                <a:solidFill>
                  <a:srgbClr val="006DAC"/>
                </a:solidFill>
                <a:highlight>
                  <a:srgbClr val="F3F5F6"/>
                </a:highlight>
                <a:uFill>
                  <a:noFill/>
                </a:uFill>
                <a:latin typeface="Proxima Nova"/>
                <a:ea typeface="Proxima Nova"/>
                <a:cs typeface="Proxima Nova"/>
                <a:sym typeface="Proxima 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400" u="sng" dirty="0">
                <a:solidFill>
                  <a:schemeClr val="hlink"/>
                </a:solidFill>
                <a:hlinkClick r:id="rId4"/>
              </a:rPr>
              <a:t>CC-BY-NC 2.0</a:t>
            </a:r>
            <a:endParaRPr sz="1400" dirty="0"/>
          </a:p>
        </p:txBody>
      </p:sp>
      <p:sp>
        <p:nvSpPr>
          <p:cNvPr id="553" name="Google Shape;553;p33"/>
          <p:cNvSpPr txBox="1"/>
          <p:nvPr/>
        </p:nvSpPr>
        <p:spPr>
          <a:xfrm>
            <a:off x="1595700" y="5476800"/>
            <a:ext cx="3404000" cy="748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733">
                <a:solidFill>
                  <a:srgbClr val="FFCB25"/>
                </a:solidFill>
                <a:latin typeface="Poppins Light"/>
                <a:ea typeface="Poppins Light"/>
                <a:cs typeface="Poppins Light"/>
                <a:sym typeface="Poppins Light"/>
              </a:rPr>
              <a:t>Fairness</a:t>
            </a:r>
            <a:endParaRPr sz="3733">
              <a:solidFill>
                <a:srgbClr val="FFCB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54" name="Google Shape;554;p33"/>
          <p:cNvSpPr txBox="1"/>
          <p:nvPr/>
        </p:nvSpPr>
        <p:spPr>
          <a:xfrm>
            <a:off x="7013700" y="5476800"/>
            <a:ext cx="3404000" cy="748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733">
                <a:solidFill>
                  <a:srgbClr val="FFCB25"/>
                </a:solidFill>
                <a:latin typeface="Poppins Light"/>
                <a:ea typeface="Poppins Light"/>
                <a:cs typeface="Poppins Light"/>
                <a:sym typeface="Poppins Light"/>
              </a:rPr>
              <a:t>Equity</a:t>
            </a:r>
            <a:endParaRPr sz="3733">
              <a:solidFill>
                <a:srgbClr val="FFCB25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Equity  Example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560" name="Google Shape;560;p3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latinLnBrk="0" hangingPunct="0">
              <a:spcBef>
                <a:spcPts val="1067"/>
              </a:spcBef>
              <a:buNone/>
            </a:pPr>
            <a:r>
              <a:rPr lang="en" sz="4267" dirty="0">
                <a:solidFill>
                  <a:srgbClr val="FFFFFF"/>
                </a:solidFill>
              </a:rPr>
              <a:t>It is fair to give each student in the class an equal amount of time to take an exam.</a:t>
            </a:r>
            <a:endParaRPr sz="4267" dirty="0">
              <a:solidFill>
                <a:srgbClr val="FFFFFF"/>
              </a:solidFill>
            </a:endParaRPr>
          </a:p>
          <a:p>
            <a:pPr marL="0" indent="0" latinLnBrk="0" hangingPunct="0">
              <a:spcBef>
                <a:spcPts val="1067"/>
              </a:spcBef>
              <a:buNone/>
            </a:pPr>
            <a:r>
              <a:rPr lang="en" sz="4267" dirty="0">
                <a:solidFill>
                  <a:srgbClr val="FFFFFF"/>
                </a:solidFill>
              </a:rPr>
              <a:t>Equity requires allowing extra time for some students.</a:t>
            </a:r>
            <a:endParaRPr sz="4267" dirty="0">
              <a:solidFill>
                <a:srgbClr val="FFFFFF"/>
              </a:solidFill>
            </a:endParaRPr>
          </a:p>
          <a:p>
            <a:pPr marL="0" indent="0">
              <a:spcBef>
                <a:spcPts val="1067"/>
              </a:spcBef>
              <a:buNone/>
            </a:pPr>
            <a:endParaRPr sz="4267" dirty="0">
              <a:solidFill>
                <a:srgbClr val="FFFFFF"/>
              </a:solidFill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Insufficient data covera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7800" spc="-156"/>
            </a:lvl1pPr>
          </a:lstStyle>
          <a:p>
            <a:r>
              <a:rPr sz="4400" dirty="0">
                <a:solidFill>
                  <a:schemeClr val="accent4"/>
                </a:solidFill>
              </a:rPr>
              <a:t>Insufficient data coverage</a:t>
            </a:r>
          </a:p>
        </p:txBody>
      </p:sp>
      <p:sp>
        <p:nvSpPr>
          <p:cNvPr id="196" name="What are the largest underrepresented regions in the dataset?"/>
          <p:cNvSpPr txBox="1">
            <a:spLocks noGrp="1"/>
          </p:cNvSpPr>
          <p:nvPr>
            <p:ph type="body" idx="21"/>
          </p:nvPr>
        </p:nvSpPr>
        <p:spPr>
          <a:xfrm>
            <a:off x="799368" y="1238880"/>
            <a:ext cx="8587543" cy="46739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fontScale="55000" lnSpcReduction="20000"/>
          </a:bodyPr>
          <a:lstStyle>
            <a:lvl1pPr>
              <a:defRPr sz="4200" b="0">
                <a:solidFill>
                  <a:schemeClr val="accent1">
                    <a:lumOff val="-13575"/>
                  </a:schemeClr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r>
              <a:t>What are the largest underrepresented regions in the dataset?</a:t>
            </a:r>
          </a:p>
        </p:txBody>
      </p:sp>
      <p:sp>
        <p:nvSpPr>
          <p:cNvPr id="197" name="Light Bulb"/>
          <p:cNvSpPr/>
          <p:nvPr/>
        </p:nvSpPr>
        <p:spPr>
          <a:xfrm>
            <a:off x="400514" y="1116302"/>
            <a:ext cx="284980" cy="494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rgbClr val="FFFFFF"/>
          </a:solidFill>
          <a:ln w="50800">
            <a:solidFill>
              <a:srgbClr val="000066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45720" bIns="45720" anchor="ctr"/>
          <a:lstStyle/>
          <a:p>
            <a:pPr>
              <a:defRPr sz="3600">
                <a:solidFill>
                  <a:srgbClr val="00005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198" name="Maximal Uncovered patterns!"/>
          <p:cNvSpPr txBox="1"/>
          <p:nvPr/>
        </p:nvSpPr>
        <p:spPr>
          <a:xfrm>
            <a:off x="793378" y="1763875"/>
            <a:ext cx="3441977" cy="4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>
            <a:normAutofit/>
          </a:bodyPr>
          <a:lstStyle>
            <a:lvl1pPr algn="l" defTabSz="709930">
              <a:defRPr sz="3612" u="sng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806" dirty="0">
                <a:solidFill>
                  <a:schemeClr val="bg1"/>
                </a:solidFill>
              </a:rPr>
              <a:t>Maximal Uncovered patterns!</a:t>
            </a:r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3"/>
          <a:srcRect r="16519"/>
          <a:stretch>
            <a:fillRect/>
          </a:stretch>
        </p:blipFill>
        <p:spPr>
          <a:xfrm>
            <a:off x="7920204" y="1684550"/>
            <a:ext cx="3888671" cy="12405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" name="Group"/>
          <p:cNvGrpSpPr/>
          <p:nvPr/>
        </p:nvGrpSpPr>
        <p:grpSpPr>
          <a:xfrm>
            <a:off x="634794" y="2440243"/>
            <a:ext cx="11002426" cy="3316937"/>
            <a:chOff x="0" y="0"/>
            <a:chExt cx="22004849" cy="6633872"/>
          </a:xfrm>
        </p:grpSpPr>
        <p:sp>
          <p:nvSpPr>
            <p:cNvPr id="200" name="orange: uncovered patterns…"/>
            <p:cNvSpPr txBox="1"/>
            <p:nvPr/>
          </p:nvSpPr>
          <p:spPr>
            <a:xfrm>
              <a:off x="12294888" y="5648986"/>
              <a:ext cx="5760293" cy="9848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>
                <a:defRPr sz="3200">
                  <a:latin typeface="Verdana"/>
                  <a:ea typeface="Verdana"/>
                  <a:cs typeface="Verdana"/>
                  <a:sym typeface="Verdana"/>
                </a:defRPr>
              </a:pPr>
              <a:r>
                <a:rPr sz="1600" dirty="0">
                  <a:solidFill>
                    <a:schemeClr val="accent4">
                      <a:hueOff val="-858837"/>
                      <a:lumOff val="-9791"/>
                    </a:schemeClr>
                  </a:solidFill>
                </a:rPr>
                <a:t>orange</a:t>
              </a:r>
              <a:r>
                <a:rPr sz="1600" dirty="0">
                  <a:solidFill>
                    <a:srgbClr val="FF2600"/>
                  </a:solidFill>
                </a:rPr>
                <a:t>:</a:t>
              </a:r>
              <a:r>
                <a:rPr sz="1600" dirty="0"/>
                <a:t> </a:t>
              </a:r>
              <a:r>
                <a:rPr sz="1600" dirty="0">
                  <a:solidFill>
                    <a:schemeClr val="bg1"/>
                  </a:solidFill>
                </a:rPr>
                <a:t>uncovered patterns</a:t>
              </a:r>
            </a:p>
            <a:p>
              <a:pPr>
                <a:defRPr sz="3200">
                  <a:latin typeface="Verdana"/>
                  <a:ea typeface="Verdana"/>
                  <a:cs typeface="Verdana"/>
                  <a:sym typeface="Verdana"/>
                </a:defRPr>
              </a:pPr>
              <a:r>
                <a:rPr sz="1600" dirty="0">
                  <a:solidFill>
                    <a:srgbClr val="919191"/>
                  </a:solidFill>
                </a:rPr>
                <a:t>grey</a:t>
              </a:r>
              <a:r>
                <a:rPr sz="1600" dirty="0">
                  <a:solidFill>
                    <a:srgbClr val="008F00"/>
                  </a:solidFill>
                </a:rPr>
                <a:t>:</a:t>
              </a:r>
              <a:r>
                <a:rPr sz="1600" dirty="0"/>
                <a:t> </a:t>
              </a:r>
              <a:r>
                <a:rPr sz="1600" dirty="0">
                  <a:solidFill>
                    <a:schemeClr val="bg1"/>
                  </a:solidFill>
                </a:rPr>
                <a:t>covered patterns</a:t>
              </a:r>
            </a:p>
          </p:txBody>
        </p:sp>
        <p:sp>
          <p:nvSpPr>
            <p:cNvPr id="201" name="Female from suburban area…"/>
            <p:cNvSpPr txBox="1"/>
            <p:nvPr/>
          </p:nvSpPr>
          <p:spPr>
            <a:xfrm>
              <a:off x="7513789" y="3429977"/>
              <a:ext cx="6070765" cy="1415772"/>
            </a:xfrm>
            <a:prstGeom prst="rect">
              <a:avLst/>
            </a:prstGeom>
            <a:gradFill flip="none" rotWithShape="1">
              <a:gsLst>
                <a:gs pos="0">
                  <a:srgbClr val="FFDB9B"/>
                </a:gs>
                <a:gs pos="50000">
                  <a:srgbClr val="FFD58D"/>
                </a:gs>
                <a:gs pos="100000">
                  <a:srgbClr val="FFD078"/>
                </a:gs>
              </a:gsLst>
              <a:lin ang="5400000" scaled="0"/>
            </a:gradFill>
            <a:ln w="12700" cap="flat">
              <a:solidFill>
                <a:srgbClr val="FFC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20" tIns="45720" rIns="45720" bIns="45720" numCol="1" anchor="ctr">
              <a:sp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000" dirty="0"/>
                <a:t>Female from suburban area </a:t>
              </a:r>
            </a:p>
            <a:p>
              <a:pPr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000" dirty="0"/>
                <a:t>aged over 60</a:t>
              </a:r>
            </a:p>
          </p:txBody>
        </p:sp>
        <p:sp>
          <p:nvSpPr>
            <p:cNvPr id="202" name="Male from suburban area…"/>
            <p:cNvSpPr txBox="1"/>
            <p:nvPr/>
          </p:nvSpPr>
          <p:spPr>
            <a:xfrm>
              <a:off x="688334" y="3471891"/>
              <a:ext cx="5613459" cy="1415772"/>
            </a:xfrm>
            <a:prstGeom prst="rect">
              <a:avLst/>
            </a:prstGeom>
            <a:gradFill flip="none" rotWithShape="1">
              <a:gsLst>
                <a:gs pos="0">
                  <a:srgbClr val="FFDB9B"/>
                </a:gs>
                <a:gs pos="50000">
                  <a:srgbClr val="FFD58D"/>
                </a:gs>
                <a:gs pos="100000">
                  <a:srgbClr val="FFD078"/>
                </a:gs>
              </a:gsLst>
              <a:lin ang="5400000" scaled="0"/>
            </a:gradFill>
            <a:ln w="12700" cap="flat">
              <a:solidFill>
                <a:srgbClr val="FFC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20" tIns="45720" rIns="45720" bIns="45720" numCol="1" anchor="ctr">
              <a:sp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000" dirty="0"/>
                <a:t>Male from suburban area </a:t>
              </a:r>
            </a:p>
            <a:p>
              <a:pPr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000" dirty="0"/>
                <a:t>aged over 60</a:t>
              </a:r>
            </a:p>
          </p:txBody>
        </p:sp>
        <p:sp>
          <p:nvSpPr>
            <p:cNvPr id="203" name="Female aged &gt;60"/>
            <p:cNvSpPr txBox="1"/>
            <p:nvPr/>
          </p:nvSpPr>
          <p:spPr>
            <a:xfrm>
              <a:off x="3734349" y="2384073"/>
              <a:ext cx="3367204" cy="738664"/>
            </a:xfrm>
            <a:prstGeom prst="rect">
              <a:avLst/>
            </a:prstGeom>
            <a:solidFill>
              <a:srgbClr val="A5A5A5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20" tIns="45720" rIns="45720" bIns="45720" numCol="1" anchor="ctr">
              <a:spAutoFit/>
            </a:bodyPr>
            <a:lstStyle>
              <a:lvl1pPr algn="l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/>
                <a:t>Female aged &gt;60</a:t>
              </a:r>
            </a:p>
          </p:txBody>
        </p:sp>
        <p:sp>
          <p:nvSpPr>
            <p:cNvPr id="204" name="Female from suburban area"/>
            <p:cNvSpPr txBox="1"/>
            <p:nvPr/>
          </p:nvSpPr>
          <p:spPr>
            <a:xfrm>
              <a:off x="7565471" y="2453219"/>
              <a:ext cx="5377369" cy="738664"/>
            </a:xfrm>
            <a:prstGeom prst="rect">
              <a:avLst/>
            </a:prstGeom>
            <a:gradFill flip="none" rotWithShape="1">
              <a:gsLst>
                <a:gs pos="0">
                  <a:srgbClr val="FFDB9B"/>
                </a:gs>
                <a:gs pos="50000">
                  <a:srgbClr val="FFD58D"/>
                </a:gs>
                <a:gs pos="100000">
                  <a:srgbClr val="FFD078"/>
                </a:gs>
              </a:gsLst>
              <a:lin ang="5400000" scaled="0"/>
            </a:gradFill>
            <a:ln w="12700" cap="flat">
              <a:solidFill>
                <a:srgbClr val="FFC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20" tIns="45720" rIns="45720" bIns="45720" numCol="1" anchor="ctr">
              <a:spAutoFit/>
            </a:bodyPr>
            <a:lstStyle>
              <a:lvl1pPr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/>
                <a:t>Female from suburban area</a:t>
              </a:r>
            </a:p>
          </p:txBody>
        </p:sp>
        <p:sp>
          <p:nvSpPr>
            <p:cNvPr id="205" name="Female"/>
            <p:cNvSpPr txBox="1"/>
            <p:nvPr/>
          </p:nvSpPr>
          <p:spPr>
            <a:xfrm>
              <a:off x="9656085" y="1012538"/>
              <a:ext cx="1546834" cy="738664"/>
            </a:xfrm>
            <a:prstGeom prst="rect">
              <a:avLst/>
            </a:prstGeom>
            <a:solidFill>
              <a:srgbClr val="A5A5A5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20" tIns="45720" rIns="45720" bIns="45720" numCol="1" anchor="ctr">
              <a:spAutoFit/>
            </a:bodyPr>
            <a:lstStyle>
              <a:lvl1pPr algn="l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/>
                <a:t>Female</a:t>
              </a:r>
            </a:p>
          </p:txBody>
        </p:sp>
        <p:sp>
          <p:nvSpPr>
            <p:cNvPr id="206" name="Aged &gt; 60"/>
            <p:cNvSpPr txBox="1"/>
            <p:nvPr/>
          </p:nvSpPr>
          <p:spPr>
            <a:xfrm>
              <a:off x="7382225" y="995582"/>
              <a:ext cx="2049922" cy="738664"/>
            </a:xfrm>
            <a:prstGeom prst="rect">
              <a:avLst/>
            </a:prstGeom>
            <a:solidFill>
              <a:srgbClr val="A5A5A5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20" tIns="45720" rIns="45720" bIns="45720" numCol="1" anchor="ctr">
              <a:spAutoFit/>
            </a:bodyPr>
            <a:lstStyle>
              <a:lvl1pPr algn="l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/>
                <a:t>Aged &gt; 60</a:t>
              </a:r>
            </a:p>
          </p:txBody>
        </p:sp>
        <p:sp>
          <p:nvSpPr>
            <p:cNvPr id="207" name="Suburban"/>
            <p:cNvSpPr txBox="1"/>
            <p:nvPr/>
          </p:nvSpPr>
          <p:spPr>
            <a:xfrm>
              <a:off x="5160379" y="995582"/>
              <a:ext cx="1996060" cy="738664"/>
            </a:xfrm>
            <a:prstGeom prst="rect">
              <a:avLst/>
            </a:prstGeom>
            <a:solidFill>
              <a:srgbClr val="A5A5A5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20" tIns="45720" rIns="45720" bIns="45720" numCol="1" anchor="ctr">
              <a:spAutoFit/>
            </a:bodyPr>
            <a:lstStyle>
              <a:lvl1pPr algn="l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800"/>
                <a:t>Suburban</a:t>
              </a:r>
            </a:p>
          </p:txBody>
        </p:sp>
        <p:sp>
          <p:nvSpPr>
            <p:cNvPr id="208" name="Line"/>
            <p:cNvSpPr/>
            <p:nvPr/>
          </p:nvSpPr>
          <p:spPr>
            <a:xfrm flipH="1" flipV="1">
              <a:off x="5258133" y="238328"/>
              <a:ext cx="944070" cy="944070"/>
            </a:xfrm>
            <a:prstGeom prst="line">
              <a:avLst/>
            </a:prstGeom>
            <a:noFill/>
            <a:ln w="50800" cap="flat">
              <a:solidFill>
                <a:srgbClr val="D0CECE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9" name="Line"/>
            <p:cNvSpPr/>
            <p:nvPr/>
          </p:nvSpPr>
          <p:spPr>
            <a:xfrm flipH="1" flipV="1">
              <a:off x="5259002" y="215949"/>
              <a:ext cx="3421713" cy="832552"/>
            </a:xfrm>
            <a:prstGeom prst="line">
              <a:avLst/>
            </a:prstGeom>
            <a:noFill/>
            <a:ln w="50800" cap="flat">
              <a:solidFill>
                <a:srgbClr val="D0CECE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0" name="Line"/>
            <p:cNvSpPr/>
            <p:nvPr/>
          </p:nvSpPr>
          <p:spPr>
            <a:xfrm flipH="1" flipV="1">
              <a:off x="5347509" y="234757"/>
              <a:ext cx="5345923" cy="813383"/>
            </a:xfrm>
            <a:prstGeom prst="line">
              <a:avLst/>
            </a:prstGeom>
            <a:noFill/>
            <a:ln w="50800" cap="flat">
              <a:solidFill>
                <a:srgbClr val="D0CECE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1" name="Line"/>
            <p:cNvSpPr/>
            <p:nvPr/>
          </p:nvSpPr>
          <p:spPr>
            <a:xfrm flipV="1">
              <a:off x="10479809" y="1751073"/>
              <a:ext cx="1" cy="627637"/>
            </a:xfrm>
            <a:prstGeom prst="line">
              <a:avLst/>
            </a:prstGeom>
            <a:noFill/>
            <a:ln w="50800" cap="flat">
              <a:solidFill>
                <a:srgbClr val="D0CECE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2" name="Line"/>
            <p:cNvSpPr/>
            <p:nvPr/>
          </p:nvSpPr>
          <p:spPr>
            <a:xfrm flipV="1">
              <a:off x="5333956" y="1720865"/>
              <a:ext cx="3383493" cy="662653"/>
            </a:xfrm>
            <a:prstGeom prst="line">
              <a:avLst/>
            </a:prstGeom>
            <a:noFill/>
            <a:ln w="50800" cap="flat">
              <a:solidFill>
                <a:srgbClr val="D0CECE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3" name="Line"/>
            <p:cNvSpPr/>
            <p:nvPr/>
          </p:nvSpPr>
          <p:spPr>
            <a:xfrm flipV="1">
              <a:off x="5918690" y="1769923"/>
              <a:ext cx="4567548" cy="564538"/>
            </a:xfrm>
            <a:prstGeom prst="line">
              <a:avLst/>
            </a:prstGeom>
            <a:noFill/>
            <a:ln w="50800" cap="flat">
              <a:solidFill>
                <a:srgbClr val="D0CECE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4" name="Line"/>
            <p:cNvSpPr/>
            <p:nvPr/>
          </p:nvSpPr>
          <p:spPr>
            <a:xfrm flipH="1" flipV="1">
              <a:off x="6337840" y="1700820"/>
              <a:ext cx="4163974" cy="702744"/>
            </a:xfrm>
            <a:prstGeom prst="line">
              <a:avLst/>
            </a:prstGeom>
            <a:noFill/>
            <a:ln w="50800" cap="flat">
              <a:solidFill>
                <a:srgbClr val="D0CECE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5" name="Line"/>
            <p:cNvSpPr/>
            <p:nvPr/>
          </p:nvSpPr>
          <p:spPr>
            <a:xfrm flipV="1">
              <a:off x="4369404" y="237285"/>
              <a:ext cx="944070" cy="944070"/>
            </a:xfrm>
            <a:prstGeom prst="line">
              <a:avLst/>
            </a:prstGeom>
            <a:noFill/>
            <a:ln w="50800" cap="flat">
              <a:solidFill>
                <a:srgbClr val="D0CECE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6" name="Line"/>
            <p:cNvSpPr/>
            <p:nvPr/>
          </p:nvSpPr>
          <p:spPr>
            <a:xfrm flipV="1">
              <a:off x="2524780" y="236403"/>
              <a:ext cx="2788694" cy="895168"/>
            </a:xfrm>
            <a:prstGeom prst="line">
              <a:avLst/>
            </a:prstGeom>
            <a:noFill/>
            <a:ln w="50800" cap="flat">
              <a:solidFill>
                <a:srgbClr val="D0CECE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7" name="Other possible value assignments…"/>
            <p:cNvSpPr txBox="1"/>
            <p:nvPr/>
          </p:nvSpPr>
          <p:spPr>
            <a:xfrm>
              <a:off x="0" y="1117766"/>
              <a:ext cx="3610418" cy="2646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ctr">
              <a:spAutoFit/>
            </a:bodyPr>
            <a:lstStyle/>
            <a:p>
              <a:pPr>
                <a:defRPr sz="3600">
                  <a:solidFill>
                    <a:srgbClr val="797979"/>
                  </a:solidFill>
                  <a:latin typeface="Fira Sans"/>
                  <a:ea typeface="Fira Sans"/>
                  <a:cs typeface="Fira Sans"/>
                  <a:sym typeface="Fira Sans"/>
                </a:defRPr>
              </a:pPr>
              <a:r>
                <a:rPr sz="2000" dirty="0"/>
                <a:t>Other possible value assignments</a:t>
              </a:r>
            </a:p>
            <a:p>
              <a:pPr>
                <a:defRPr sz="3600">
                  <a:solidFill>
                    <a:srgbClr val="000000"/>
                  </a:solidFill>
                  <a:latin typeface="Fira Sans"/>
                  <a:ea typeface="Fira Sans"/>
                  <a:cs typeface="Fira Sans"/>
                  <a:sym typeface="Fira Sans"/>
                </a:defRPr>
              </a:pPr>
              <a:r>
                <a:rPr sz="2000" dirty="0"/>
                <a:t>…</a:t>
              </a:r>
              <a:endParaRPr dirty="0"/>
            </a:p>
          </p:txBody>
        </p:sp>
        <p:sp>
          <p:nvSpPr>
            <p:cNvPr id="218" name="Line"/>
            <p:cNvSpPr/>
            <p:nvPr/>
          </p:nvSpPr>
          <p:spPr>
            <a:xfrm flipV="1">
              <a:off x="10446670" y="3165130"/>
              <a:ext cx="1" cy="358414"/>
            </a:xfrm>
            <a:prstGeom prst="line">
              <a:avLst/>
            </a:prstGeom>
            <a:noFill/>
            <a:ln w="50800" cap="flat">
              <a:solidFill>
                <a:srgbClr val="D0CECE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9" name="Line"/>
            <p:cNvSpPr/>
            <p:nvPr/>
          </p:nvSpPr>
          <p:spPr>
            <a:xfrm>
              <a:off x="5413094" y="3097677"/>
              <a:ext cx="5047530" cy="405034"/>
            </a:xfrm>
            <a:prstGeom prst="line">
              <a:avLst/>
            </a:prstGeom>
            <a:noFill/>
            <a:ln w="50800" cap="flat">
              <a:solidFill>
                <a:srgbClr val="D0CECE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0" name="Rectangle"/>
            <p:cNvSpPr/>
            <p:nvPr/>
          </p:nvSpPr>
          <p:spPr>
            <a:xfrm>
              <a:off x="163642" y="0"/>
              <a:ext cx="13724120" cy="4882417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42000"/>
              </a:schemeClr>
            </a:solidFill>
            <a:ln w="76200" cap="flat">
              <a:solidFill>
                <a:srgbClr val="D6D6D6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1" name="Dingbat Check"/>
            <p:cNvSpPr/>
            <p:nvPr/>
          </p:nvSpPr>
          <p:spPr>
            <a:xfrm>
              <a:off x="12795232" y="2357163"/>
              <a:ext cx="833960" cy="792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011993"/>
            </a:solidFill>
            <a:ln w="25400" cap="flat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2" name="Uncovered!…"/>
            <p:cNvSpPr txBox="1"/>
            <p:nvPr/>
          </p:nvSpPr>
          <p:spPr>
            <a:xfrm>
              <a:off x="14299806" y="1816269"/>
              <a:ext cx="7705043" cy="1708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2860" tIns="22860" rIns="22860" bIns="22860" numCol="1" anchor="ctr">
              <a:spAutoFit/>
            </a:bodyPr>
            <a:lstStyle/>
            <a:p>
              <a:pPr defTabSz="457200">
                <a:defRPr sz="3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rPr sz="1750" dirty="0">
                  <a:solidFill>
                    <a:schemeClr val="bg1"/>
                  </a:solidFill>
                </a:rPr>
                <a:t>Uncovered!</a:t>
              </a:r>
            </a:p>
            <a:p>
              <a:pPr defTabSz="457200">
                <a:defRPr sz="35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rPr sz="1750" dirty="0">
                  <a:solidFill>
                    <a:schemeClr val="bg1"/>
                  </a:solidFill>
                </a:rPr>
                <a:t>COUNT(female from suburban area) &lt; </a:t>
              </a:r>
              <a:r>
                <a:rPr sz="1750" dirty="0" err="1">
                  <a:solidFill>
                    <a:schemeClr val="bg1"/>
                  </a:solidFill>
                </a:rPr>
                <a:t>τ</a:t>
              </a:r>
              <a:r>
                <a:rPr sz="1750" dirty="0">
                  <a:solidFill>
                    <a:schemeClr val="bg1"/>
                  </a:solidFill>
                </a:rPr>
                <a:t> (threshold)</a:t>
              </a:r>
            </a:p>
          </p:txBody>
        </p:sp>
        <p:sp>
          <p:nvSpPr>
            <p:cNvPr id="223" name="Pattern graph: all possible value combinations."/>
            <p:cNvSpPr txBox="1"/>
            <p:nvPr/>
          </p:nvSpPr>
          <p:spPr>
            <a:xfrm>
              <a:off x="2564502" y="4946542"/>
              <a:ext cx="888332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1828800">
                <a:defRPr sz="2900">
                  <a:solidFill>
                    <a:srgbClr val="797979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450" dirty="0">
                  <a:solidFill>
                    <a:schemeClr val="bg1"/>
                  </a:solidFill>
                </a:rPr>
                <a:t>Pattern graph: all possible value combinations</a:t>
              </a:r>
              <a:r>
                <a:rPr sz="1450" dirty="0"/>
                <a:t>.</a:t>
              </a:r>
            </a:p>
          </p:txBody>
        </p:sp>
        <p:sp>
          <p:nvSpPr>
            <p:cNvPr id="224" name="Protected attributes: age, gender, race, poverty…"/>
            <p:cNvSpPr txBox="1"/>
            <p:nvPr/>
          </p:nvSpPr>
          <p:spPr>
            <a:xfrm>
              <a:off x="122456" y="5949356"/>
              <a:ext cx="10911705" cy="625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1828800">
                <a:defRPr sz="3400">
                  <a:solidFill>
                    <a:schemeClr val="accent4">
                      <a:hueOff val="-476017"/>
                      <a:lumOff val="-10042"/>
                    </a:schemeClr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700" dirty="0">
                  <a:solidFill>
                    <a:schemeClr val="bg1"/>
                  </a:solidFill>
                </a:rPr>
                <a:t>Protected attributes: age, gender, race, poverty…</a:t>
              </a:r>
            </a:p>
          </p:txBody>
        </p:sp>
      </p:grpSp>
      <p:sp>
        <p:nvSpPr>
          <p:cNvPr id="226" name="TextBox 42"/>
          <p:cNvSpPr txBox="1"/>
          <p:nvPr/>
        </p:nvSpPr>
        <p:spPr>
          <a:xfrm>
            <a:off x="10234409" y="6293610"/>
            <a:ext cx="190682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>
            <a:spAutoFit/>
          </a:bodyPr>
          <a:lstStyle/>
          <a:p>
            <a:pPr defTabSz="457200">
              <a:defRPr baseline="30833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900"/>
              <a:t>Asudeh et al., ICDE, 2019,</a:t>
            </a:r>
          </a:p>
          <a:p>
            <a:pPr defTabSz="457200">
              <a:defRPr baseline="30833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900"/>
              <a:t>Lin et al., VLDB, 2020</a:t>
            </a:r>
          </a:p>
        </p:txBody>
      </p:sp>
      <p:sp>
        <p:nvSpPr>
          <p:cNvPr id="2" name="Horizontal Scroll 1">
            <a:extLst>
              <a:ext uri="{FF2B5EF4-FFF2-40B4-BE49-F238E27FC236}">
                <a16:creationId xmlns:a16="http://schemas.microsoft.com/office/drawing/2014/main" id="{E78220B7-A4A7-BB8B-4537-C2F816AE4EF3}"/>
              </a:ext>
            </a:extLst>
          </p:cNvPr>
          <p:cNvSpPr/>
          <p:nvPr/>
        </p:nvSpPr>
        <p:spPr>
          <a:xfrm>
            <a:off x="9696803" y="407883"/>
            <a:ext cx="1873538" cy="849342"/>
          </a:xfrm>
          <a:prstGeom prst="horizontalScroll">
            <a:avLst/>
          </a:prstGeom>
          <a:solidFill>
            <a:schemeClr val="accent4">
              <a:lumMod val="75000"/>
              <a:alpha val="8461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AsudehICDE19</a:t>
            </a:r>
          </a:p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LinVLDB20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 advAuto="0"/>
      <p:bldP spid="22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What to teach CS Students?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546" name="Google Shape;546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r>
              <a:rPr lang="en-US" sz="4267" dirty="0">
                <a:solidFill>
                  <a:srgbClr val="FFFFFF"/>
                </a:solidFill>
              </a:rPr>
              <a:t>Let’s look at accreditation of undergraduate programs.</a:t>
            </a:r>
          </a:p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endParaRPr lang="en-US" sz="4267" dirty="0">
              <a:solidFill>
                <a:srgbClr val="FFFFFF"/>
              </a:solidFill>
            </a:endParaRPr>
          </a:p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r>
              <a:rPr lang="en-US" sz="4267" dirty="0">
                <a:solidFill>
                  <a:srgbClr val="FFFFFF"/>
                </a:solidFill>
              </a:rPr>
              <a:t>Professionalism and Ethics has long been a required topic.</a:t>
            </a:r>
            <a:endParaRPr sz="4267" dirty="0">
              <a:solidFill>
                <a:srgbClr val="FFFFFF"/>
              </a:solidFill>
            </a:endParaRPr>
          </a:p>
          <a:p>
            <a:pPr marL="0" indent="0">
              <a:spcBef>
                <a:spcPts val="1067"/>
              </a:spcBef>
              <a:buClr>
                <a:schemeClr val="dk1"/>
              </a:buClr>
              <a:buSzPts val="1100"/>
              <a:buNone/>
            </a:pPr>
            <a:endParaRPr sz="4267" dirty="0">
              <a:solidFill>
                <a:srgbClr val="C00000"/>
              </a:solidFill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5061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1"/>
          <p:cNvSpPr txBox="1">
            <a:spLocks noGrp="1"/>
          </p:cNvSpPr>
          <p:nvPr>
            <p:ph type="title"/>
          </p:nvPr>
        </p:nvSpPr>
        <p:spPr>
          <a:xfrm>
            <a:off x="282867" y="1466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>
                <a:solidFill>
                  <a:srgbClr val="FED724"/>
                </a:solidFill>
              </a:rPr>
              <a:t>Ranking in everyday life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706" name="Google Shape;706;p5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  <p:pic>
        <p:nvPicPr>
          <p:cNvPr id="707" name="Google Shape;70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4034" y="1091433"/>
            <a:ext cx="2926476" cy="195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51"/>
          <p:cNvPicPr preferRelativeResize="0"/>
          <p:nvPr/>
        </p:nvPicPr>
        <p:blipFill rotWithShape="1">
          <a:blip r:embed="rId4">
            <a:alphaModFix/>
          </a:blip>
          <a:srcRect l="5437" t="13801" r="6004" b="13210"/>
          <a:stretch/>
        </p:blipFill>
        <p:spPr>
          <a:xfrm>
            <a:off x="1166221" y="1108235"/>
            <a:ext cx="3128379" cy="1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51"/>
          <p:cNvPicPr preferRelativeResize="0"/>
          <p:nvPr/>
        </p:nvPicPr>
        <p:blipFill rotWithShape="1">
          <a:blip r:embed="rId5">
            <a:alphaModFix/>
          </a:blip>
          <a:srcRect l="3669" r="7481"/>
          <a:stretch/>
        </p:blipFill>
        <p:spPr>
          <a:xfrm>
            <a:off x="7232167" y="3708501"/>
            <a:ext cx="3237456" cy="199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4401" y="3880333"/>
            <a:ext cx="2056719" cy="154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51"/>
          <p:cNvPicPr preferRelativeResize="0"/>
          <p:nvPr/>
        </p:nvPicPr>
        <p:blipFill rotWithShape="1">
          <a:blip r:embed="rId7">
            <a:alphaModFix/>
          </a:blip>
          <a:srcRect l="3102" r="4003"/>
          <a:stretch/>
        </p:blipFill>
        <p:spPr>
          <a:xfrm>
            <a:off x="1080000" y="3708504"/>
            <a:ext cx="3300800" cy="1998763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51"/>
          <p:cNvSpPr txBox="1"/>
          <p:nvPr/>
        </p:nvSpPr>
        <p:spPr>
          <a:xfrm>
            <a:off x="1222799" y="3018734"/>
            <a:ext cx="394927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Education: college admission</a:t>
            </a: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51"/>
          <p:cNvSpPr txBox="1"/>
          <p:nvPr/>
        </p:nvSpPr>
        <p:spPr>
          <a:xfrm>
            <a:off x="1027967" y="5660868"/>
            <a:ext cx="4258408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Healthcare: organ transplant list</a:t>
            </a: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51"/>
          <p:cNvSpPr txBox="1"/>
          <p:nvPr/>
        </p:nvSpPr>
        <p:spPr>
          <a:xfrm>
            <a:off x="7279800" y="3041934"/>
            <a:ext cx="3832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Job market: employee hiring</a:t>
            </a: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51"/>
          <p:cNvSpPr txBox="1"/>
          <p:nvPr/>
        </p:nvSpPr>
        <p:spPr>
          <a:xfrm>
            <a:off x="7279800" y="5707268"/>
            <a:ext cx="3300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Social media: user feed</a:t>
            </a: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Which minority groups?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594" name="Google Shape;594;p3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sz="2933" dirty="0">
                <a:solidFill>
                  <a:schemeClr val="bg1"/>
                </a:solidFill>
              </a:rPr>
              <a:t>Historically marginalized demographic groups </a:t>
            </a:r>
            <a:endParaRPr sz="2933" dirty="0">
              <a:solidFill>
                <a:schemeClr val="bg1"/>
              </a:solidFill>
            </a:endParaRPr>
          </a:p>
          <a:p>
            <a:pPr indent="-491054">
              <a:lnSpc>
                <a:spcPct val="100000"/>
              </a:lnSpc>
              <a:buSzPts val="2200"/>
              <a:buChar char="❏"/>
            </a:pPr>
            <a:r>
              <a:rPr lang="en" sz="2933" dirty="0">
                <a:solidFill>
                  <a:schemeClr val="bg1"/>
                </a:solidFill>
              </a:rPr>
              <a:t>Race</a:t>
            </a:r>
            <a:endParaRPr sz="2933" dirty="0">
              <a:solidFill>
                <a:schemeClr val="bg1"/>
              </a:solidFill>
            </a:endParaRPr>
          </a:p>
          <a:p>
            <a:pPr indent="-491054">
              <a:lnSpc>
                <a:spcPct val="100000"/>
              </a:lnSpc>
              <a:buSzPts val="2200"/>
              <a:buChar char="❏"/>
            </a:pPr>
            <a:r>
              <a:rPr lang="en" sz="2933" dirty="0">
                <a:solidFill>
                  <a:schemeClr val="bg1"/>
                </a:solidFill>
              </a:rPr>
              <a:t>Gender</a:t>
            </a:r>
            <a:endParaRPr sz="2933" dirty="0">
              <a:solidFill>
                <a:schemeClr val="bg1"/>
              </a:solidFill>
            </a:endParaRPr>
          </a:p>
          <a:p>
            <a:pPr indent="-491054">
              <a:lnSpc>
                <a:spcPct val="100000"/>
              </a:lnSpc>
              <a:buSzPts val="2200"/>
              <a:buChar char="❏"/>
            </a:pPr>
            <a:r>
              <a:rPr lang="en" sz="2933" dirty="0">
                <a:solidFill>
                  <a:schemeClr val="bg1"/>
                </a:solidFill>
              </a:rPr>
              <a:t>…</a:t>
            </a:r>
            <a:endParaRPr sz="2933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3"/>
              </a:spcBef>
              <a:buNone/>
            </a:pPr>
            <a:r>
              <a:rPr lang="en" sz="2933" dirty="0">
                <a:solidFill>
                  <a:schemeClr val="bg1"/>
                </a:solidFill>
              </a:rPr>
              <a:t>Could there be other groups?  What does the data say?</a:t>
            </a:r>
            <a:endParaRPr sz="2933" dirty="0">
              <a:solidFill>
                <a:schemeClr val="bg1"/>
              </a:solidFill>
            </a:endParaRPr>
          </a:p>
          <a:p>
            <a:pPr indent="-491054">
              <a:lnSpc>
                <a:spcPct val="100000"/>
              </a:lnSpc>
              <a:buSzPts val="2200"/>
              <a:buChar char="❏"/>
            </a:pPr>
            <a:r>
              <a:rPr lang="en" sz="2933" dirty="0">
                <a:solidFill>
                  <a:schemeClr val="bg1"/>
                </a:solidFill>
              </a:rPr>
              <a:t>Education level</a:t>
            </a:r>
            <a:endParaRPr sz="2933" dirty="0">
              <a:solidFill>
                <a:schemeClr val="bg1"/>
              </a:solidFill>
            </a:endParaRPr>
          </a:p>
          <a:p>
            <a:pPr indent="-491054">
              <a:lnSpc>
                <a:spcPct val="100000"/>
              </a:lnSpc>
              <a:buSzPts val="2200"/>
              <a:buChar char="❏"/>
            </a:pPr>
            <a:r>
              <a:rPr lang="en" sz="2933" dirty="0">
                <a:solidFill>
                  <a:schemeClr val="bg1"/>
                </a:solidFill>
              </a:rPr>
              <a:t>Rural/urban</a:t>
            </a:r>
            <a:endParaRPr sz="2933" dirty="0">
              <a:solidFill>
                <a:schemeClr val="bg1"/>
              </a:solidFill>
            </a:endParaRPr>
          </a:p>
          <a:p>
            <a:pPr indent="-491054">
              <a:lnSpc>
                <a:spcPct val="100000"/>
              </a:lnSpc>
              <a:buSzPts val="2200"/>
              <a:buChar char="❏"/>
            </a:pPr>
            <a:r>
              <a:rPr lang="en" sz="2933" dirty="0">
                <a:solidFill>
                  <a:schemeClr val="bg1"/>
                </a:solidFill>
              </a:rPr>
              <a:t>…</a:t>
            </a:r>
            <a:endParaRPr sz="2933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3"/>
              </a:spcBef>
              <a:buNone/>
            </a:pPr>
            <a:r>
              <a:rPr lang="en" sz="2933" dirty="0">
                <a:solidFill>
                  <a:schemeClr val="bg1"/>
                </a:solidFill>
              </a:rPr>
              <a:t>What about intersectionality?</a:t>
            </a:r>
            <a:endParaRPr sz="2933" dirty="0">
              <a:solidFill>
                <a:schemeClr val="bg1"/>
              </a:solidFill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Facets of Data Equity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600" name="Google Shape;600;p4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72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3200">
                <a:solidFill>
                  <a:srgbClr val="FF9900"/>
                </a:solidFill>
              </a:rPr>
              <a:t>Representation Equity</a:t>
            </a:r>
            <a:endParaRPr sz="3200">
              <a:solidFill>
                <a:srgbClr val="FF9900"/>
              </a:solidFill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/>
          </a:p>
        </p:txBody>
      </p:sp>
      <p:graphicFrame>
        <p:nvGraphicFramePr>
          <p:cNvPr id="601" name="Google Shape;601;p40"/>
          <p:cNvGraphicFramePr/>
          <p:nvPr/>
        </p:nvGraphicFramePr>
        <p:xfrm>
          <a:off x="5584874" y="1339683"/>
          <a:ext cx="6428935" cy="492495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85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5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5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5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57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11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Age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Job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…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…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86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Ana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25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Painter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1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Bing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37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Clerk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1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Carol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42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Judge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86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Dinesh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22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Pianist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286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Ellie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16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Student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286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Farhad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75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Retired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757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Facets of Data Equity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607" name="Google Shape;607;p4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72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solidFill>
                  <a:schemeClr val="bg1"/>
                </a:solidFill>
              </a:rPr>
              <a:t>Representation Equity</a:t>
            </a:r>
            <a:endParaRPr sz="3200" dirty="0">
              <a:solidFill>
                <a:schemeClr val="bg1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n" sz="3200" dirty="0">
                <a:solidFill>
                  <a:srgbClr val="FF9900"/>
                </a:solidFill>
              </a:rPr>
              <a:t>Feature Equity</a:t>
            </a:r>
            <a:endParaRPr sz="3200" dirty="0">
              <a:solidFill>
                <a:srgbClr val="FF9900"/>
              </a:solidFill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graphicFrame>
        <p:nvGraphicFramePr>
          <p:cNvPr id="608" name="Google Shape;608;p41"/>
          <p:cNvGraphicFramePr/>
          <p:nvPr/>
        </p:nvGraphicFramePr>
        <p:xfrm>
          <a:off x="5862000" y="1536633"/>
          <a:ext cx="5372335" cy="476516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4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4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4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44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4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07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7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7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7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07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7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07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09" name="Google Shape;609;p41"/>
          <p:cNvGraphicFramePr/>
          <p:nvPr/>
        </p:nvGraphicFramePr>
        <p:xfrm>
          <a:off x="5584874" y="1350493"/>
          <a:ext cx="6400800" cy="503681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983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Age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Job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…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…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0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Ana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25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Painter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83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Bing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37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Clerk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83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Carol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42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Judge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20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Dinesh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Pianist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20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Ellie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16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Student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20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Farhad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75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Retired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1808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Facets of Data Equity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615" name="Google Shape;615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72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solidFill>
                  <a:schemeClr val="bg1"/>
                </a:solidFill>
              </a:rPr>
              <a:t>Representation Equity</a:t>
            </a:r>
            <a:endParaRPr sz="3200" dirty="0">
              <a:solidFill>
                <a:schemeClr val="bg1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n" sz="3200" dirty="0">
                <a:solidFill>
                  <a:schemeClr val="bg1"/>
                </a:solidFill>
              </a:rPr>
              <a:t>Feature Equity</a:t>
            </a:r>
            <a:endParaRPr sz="3200" dirty="0">
              <a:solidFill>
                <a:schemeClr val="bg1"/>
              </a:solidFill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3200" dirty="0">
                <a:solidFill>
                  <a:srgbClr val="FF9900"/>
                </a:solidFill>
              </a:rPr>
              <a:t>Access Equity</a:t>
            </a:r>
            <a:endParaRPr sz="3200" dirty="0">
              <a:solidFill>
                <a:srgbClr val="FF9900"/>
              </a:solidFill>
            </a:endParaRPr>
          </a:p>
        </p:txBody>
      </p:sp>
      <p:graphicFrame>
        <p:nvGraphicFramePr>
          <p:cNvPr id="616" name="Google Shape;616;p42"/>
          <p:cNvGraphicFramePr/>
          <p:nvPr/>
        </p:nvGraphicFramePr>
        <p:xfrm>
          <a:off x="5862000" y="1536633"/>
          <a:ext cx="5372335" cy="476516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4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4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4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44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4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07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7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7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7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07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7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07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17" name="Google Shape;617;p42"/>
          <p:cNvSpPr/>
          <p:nvPr/>
        </p:nvSpPr>
        <p:spPr>
          <a:xfrm>
            <a:off x="3374223" y="3207436"/>
            <a:ext cx="2074998" cy="102084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graphicFrame>
        <p:nvGraphicFramePr>
          <p:cNvPr id="618" name="Google Shape;618;p42"/>
          <p:cNvGraphicFramePr/>
          <p:nvPr/>
        </p:nvGraphicFramePr>
        <p:xfrm>
          <a:off x="5603968" y="1356966"/>
          <a:ext cx="6395775" cy="505836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79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9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9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0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Age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Job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…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…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42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Ana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25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Painter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Bing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37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Clerk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Carol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42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Judge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742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Dinesh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Pianist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742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Ellie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16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Student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742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Farhad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75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Retired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solidFill>
                      <a:srgbClr val="FED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9084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Rights of a Data Subject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636" name="Google Shape;636;p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solidFill>
                  <a:srgbClr val="FFFFFF"/>
                </a:solidFill>
              </a:rPr>
              <a:t>Data subjects should be able to:</a:t>
            </a:r>
          </a:p>
          <a:p>
            <a:pPr marL="457200" indent="-457200"/>
            <a:r>
              <a:rPr lang="en" dirty="0">
                <a:solidFill>
                  <a:srgbClr val="FFFFFF"/>
                </a:solidFill>
              </a:rPr>
              <a:t>See what data is collected about them</a:t>
            </a:r>
          </a:p>
          <a:p>
            <a:pPr marL="457200" indent="-457200"/>
            <a:r>
              <a:rPr lang="en" dirty="0">
                <a:solidFill>
                  <a:srgbClr val="FFFFFF"/>
                </a:solidFill>
              </a:rPr>
              <a:t>Contest errors in the data and have them corrected</a:t>
            </a:r>
          </a:p>
          <a:p>
            <a:pPr marL="457200" indent="-457200"/>
            <a:r>
              <a:rPr lang="en" dirty="0">
                <a:solidFill>
                  <a:srgbClr val="FFFFFF"/>
                </a:solidFill>
              </a:rPr>
              <a:t>Understand what the data says (not be misled)</a:t>
            </a:r>
          </a:p>
          <a:p>
            <a:pPr marL="457200" indent="-457200"/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59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Access is needed for recourse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624" name="Google Shape;624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solidFill>
                  <a:schemeClr val="bg1"/>
                </a:solidFill>
              </a:rPr>
              <a:t>Do you know why you were denied a loan?</a:t>
            </a:r>
            <a:endParaRPr sz="3200" dirty="0">
              <a:solidFill>
                <a:schemeClr val="bg1"/>
              </a:solidFill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3200" dirty="0">
                <a:solidFill>
                  <a:schemeClr val="bg1"/>
                </a:solidFill>
              </a:rPr>
              <a:t>Are you sure the bank didn’t consider some spurious data?</a:t>
            </a:r>
            <a:endParaRPr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But Access is not Enough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624" name="Google Shape;624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16066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	Access has to be user-appropriate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Google Shape;623;p43">
            <a:extLst>
              <a:ext uri="{FF2B5EF4-FFF2-40B4-BE49-F238E27FC236}">
                <a16:creationId xmlns:a16="http://schemas.microsoft.com/office/drawing/2014/main" id="{9F66C251-87C0-4E8E-A3EF-DEC55D736975}"/>
              </a:ext>
            </a:extLst>
          </p:cNvPr>
          <p:cNvSpPr txBox="1">
            <a:spLocks/>
          </p:cNvSpPr>
          <p:nvPr/>
        </p:nvSpPr>
        <p:spPr>
          <a:xfrm>
            <a:off x="415600" y="3438179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>
                <a:solidFill>
                  <a:srgbClr val="FED724"/>
                </a:solidFill>
              </a:rPr>
              <a:t>The Accessed Resource has to be </a:t>
            </a:r>
            <a:r>
              <a:rPr lang="en-US" dirty="0">
                <a:solidFill>
                  <a:srgbClr val="FF0000"/>
                </a:solidFill>
              </a:rPr>
              <a:t>Usable</a:t>
            </a:r>
          </a:p>
        </p:txBody>
      </p:sp>
      <p:sp>
        <p:nvSpPr>
          <p:cNvPr id="3" name="Horizontal Scroll 2">
            <a:extLst>
              <a:ext uri="{FF2B5EF4-FFF2-40B4-BE49-F238E27FC236}">
                <a16:creationId xmlns:a16="http://schemas.microsoft.com/office/drawing/2014/main" id="{61B48DF2-9F6B-E39F-DBEE-F32E30ECA980}"/>
              </a:ext>
            </a:extLst>
          </p:cNvPr>
          <p:cNvSpPr/>
          <p:nvPr/>
        </p:nvSpPr>
        <p:spPr>
          <a:xfrm>
            <a:off x="9286598" y="4547150"/>
            <a:ext cx="1529039" cy="369332"/>
          </a:xfrm>
          <a:prstGeom prst="horizontalScroll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SIGMOD07</a:t>
            </a:r>
          </a:p>
        </p:txBody>
      </p:sp>
    </p:spTree>
    <p:extLst>
      <p:ext uri="{BB962C8B-B14F-4D97-AF65-F5344CB8AC3E}">
        <p14:creationId xmlns:p14="http://schemas.microsoft.com/office/powerpoint/2010/main" val="577855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Data Ownership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546" name="Google Shape;546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1067"/>
              </a:spcBef>
              <a:buClr>
                <a:schemeClr val="dk1"/>
              </a:buClr>
              <a:buSzPts val="1100"/>
              <a:buNone/>
            </a:pPr>
            <a:r>
              <a:rPr lang="en-US" sz="3600" dirty="0">
                <a:solidFill>
                  <a:schemeClr val="bg1"/>
                </a:solidFill>
              </a:rPr>
              <a:t>Every action can be recorded as data.</a:t>
            </a:r>
          </a:p>
          <a:p>
            <a:pPr marL="0" indent="0">
              <a:spcBef>
                <a:spcPts val="1067"/>
              </a:spcBef>
              <a:buClr>
                <a:schemeClr val="dk1"/>
              </a:buClr>
              <a:buSzPts val="1100"/>
              <a:buNone/>
            </a:pPr>
            <a:r>
              <a:rPr lang="en-US" sz="3600" dirty="0">
                <a:solidFill>
                  <a:schemeClr val="bg1"/>
                </a:solidFill>
              </a:rPr>
              <a:t>Who has that data and what can they do with it?</a:t>
            </a:r>
          </a:p>
          <a:p>
            <a:pPr marL="0" indent="0">
              <a:spcBef>
                <a:spcPts val="1067"/>
              </a:spcBef>
              <a:buClr>
                <a:schemeClr val="dk1"/>
              </a:buClr>
              <a:buSzPts val="1100"/>
              <a:buNone/>
            </a:pPr>
            <a:r>
              <a:rPr lang="en-US" sz="3600" dirty="0">
                <a:solidFill>
                  <a:schemeClr val="bg1"/>
                </a:solidFill>
              </a:rPr>
              <a:t>Asymmetry between individuals (e.g. customers) and big companies.</a:t>
            </a:r>
          </a:p>
          <a:p>
            <a:pPr marL="0" indent="0">
              <a:spcBef>
                <a:spcPts val="1067"/>
              </a:spcBef>
              <a:buClr>
                <a:schemeClr val="dk1"/>
              </a:buClr>
              <a:buSzPts val="1100"/>
              <a:buNone/>
            </a:pPr>
            <a:r>
              <a:rPr lang="en-US" sz="3600" dirty="0">
                <a:solidFill>
                  <a:schemeClr val="bg1"/>
                </a:solidFill>
              </a:rPr>
              <a:t>More data =&gt; More power</a:t>
            </a:r>
            <a:endParaRPr sz="3600" dirty="0">
              <a:solidFill>
                <a:schemeClr val="bg1"/>
              </a:solidFill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355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Cambridge Analytica App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546" name="Google Shape;546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r>
              <a:rPr lang="en-US" sz="4267" dirty="0">
                <a:solidFill>
                  <a:srgbClr val="FFFFFF"/>
                </a:solidFill>
              </a:rPr>
              <a:t>Your preferences can be predicted by the app, better than by your roommate, based on 70 ”</a:t>
            </a:r>
            <a:r>
              <a:rPr lang="en-US" sz="4267" dirty="0" err="1">
                <a:solidFill>
                  <a:srgbClr val="FFFFFF"/>
                </a:solidFill>
              </a:rPr>
              <a:t>like”s</a:t>
            </a:r>
            <a:r>
              <a:rPr lang="en-US" sz="4267" dirty="0">
                <a:solidFill>
                  <a:srgbClr val="FFFFFF"/>
                </a:solidFill>
              </a:rPr>
              <a:t> on Facebook.  (Better than your spouse with 300 “</a:t>
            </a:r>
            <a:r>
              <a:rPr lang="en-US" sz="4267" dirty="0" err="1">
                <a:solidFill>
                  <a:srgbClr val="FFFFFF"/>
                </a:solidFill>
              </a:rPr>
              <a:t>like”s</a:t>
            </a:r>
            <a:r>
              <a:rPr lang="en-US" sz="4267" dirty="0">
                <a:solidFill>
                  <a:srgbClr val="FFFFFF"/>
                </a:solidFill>
              </a:rPr>
              <a:t>).</a:t>
            </a:r>
          </a:p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endParaRPr lang="en-US" sz="4267" dirty="0">
              <a:solidFill>
                <a:srgbClr val="FFFFFF"/>
              </a:solidFill>
            </a:endParaRPr>
          </a:p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r>
              <a:rPr lang="en-US" sz="4267" dirty="0">
                <a:solidFill>
                  <a:srgbClr val="FFFFFF"/>
                </a:solidFill>
              </a:rPr>
              <a:t>Once someone has such a powerful app, they really know you, and can “push your buttons”.</a:t>
            </a:r>
          </a:p>
          <a:p>
            <a:pPr marL="0" indent="0">
              <a:spcBef>
                <a:spcPts val="1067"/>
              </a:spcBef>
              <a:buClr>
                <a:schemeClr val="dk1"/>
              </a:buClr>
              <a:buSzPts val="1100"/>
              <a:buNone/>
            </a:pPr>
            <a:endParaRPr sz="4267" dirty="0">
              <a:solidFill>
                <a:srgbClr val="C00000"/>
              </a:solidFill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778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CSAB/ABET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546" name="Google Shape;546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571500" indent="-571500" latinLnBrk="0" hangingPunct="0">
              <a:buClr>
                <a:schemeClr val="dk1"/>
              </a:buClr>
              <a:buSzPts val="1100"/>
            </a:pPr>
            <a:r>
              <a:rPr lang="en-US" sz="4400" b="1" dirty="0">
                <a:solidFill>
                  <a:schemeClr val="bg1"/>
                </a:solidFill>
              </a:rPr>
              <a:t>Recognize professional responsibilities and make informed judgments in computing practice based on legal and ethical principles</a:t>
            </a:r>
            <a:endParaRPr sz="1600" dirty="0">
              <a:solidFill>
                <a:schemeClr val="bg1"/>
              </a:solidFill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99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What do we measure?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594" name="Google Shape;594;p3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933" dirty="0">
                <a:solidFill>
                  <a:schemeClr val="bg1"/>
                </a:solidFill>
              </a:rPr>
              <a:t>Rarely can get exactly the data we want.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933" dirty="0">
                <a:solidFill>
                  <a:schemeClr val="bg1"/>
                </a:solidFill>
              </a:rPr>
              <a:t>Have to live with surrogates.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933" dirty="0">
                <a:solidFill>
                  <a:schemeClr val="bg1"/>
                </a:solidFill>
              </a:rPr>
              <a:t>Have to understand how surrogates differ from what we really want.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933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933" dirty="0">
                <a:solidFill>
                  <a:schemeClr val="bg1"/>
                </a:solidFill>
              </a:rPr>
              <a:t>E.g. Analyze social media to understand public opinion.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933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933" dirty="0">
                <a:solidFill>
                  <a:schemeClr val="bg1"/>
                </a:solidFill>
              </a:rPr>
              <a:t>E.g. Past medical expenses as metric of a person’s overall health.</a:t>
            </a:r>
            <a:endParaRPr sz="2933" dirty="0">
              <a:solidFill>
                <a:schemeClr val="bg1"/>
              </a:solidFill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019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AI works with a </a:t>
            </a:r>
            <a:r>
              <a:rPr lang="en" b="1" dirty="0">
                <a:solidFill>
                  <a:schemeClr val="accent4"/>
                </a:solidFill>
              </a:rPr>
              <a:t>Model</a:t>
            </a:r>
            <a:r>
              <a:rPr lang="en" dirty="0">
                <a:solidFill>
                  <a:srgbClr val="FED724"/>
                </a:solidFill>
              </a:rPr>
              <a:t> of the World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516" name="Google Shape;516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solidFill>
                  <a:schemeClr val="bg1"/>
                </a:solidFill>
              </a:rPr>
              <a:t>Model is a simplification:</a:t>
            </a:r>
          </a:p>
          <a:p>
            <a:pPr marL="0" indent="0">
              <a:buNone/>
            </a:pPr>
            <a:r>
              <a:rPr lang="en" dirty="0">
                <a:solidFill>
                  <a:schemeClr val="bg1"/>
                </a:solidFill>
              </a:rPr>
              <a:t>	Leaves out a great deal.</a:t>
            </a:r>
          </a:p>
          <a:p>
            <a:pPr marL="0" indent="0">
              <a:buNone/>
            </a:pPr>
            <a:r>
              <a:rPr lang="en" dirty="0">
                <a:solidFill>
                  <a:schemeClr val="bg1"/>
                </a:solidFill>
              </a:rPr>
              <a:t>How do we choose what to include in the model and what to leave out?</a:t>
            </a:r>
          </a:p>
          <a:p>
            <a:pPr marL="0" indent="0">
              <a:buNone/>
            </a:pPr>
            <a:endParaRPr lang="en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" dirty="0">
                <a:solidFill>
                  <a:schemeClr val="bg1"/>
                </a:solidFill>
              </a:rPr>
              <a:t>Controversy around use of standardized test scores for college admission.</a:t>
            </a:r>
          </a:p>
          <a:p>
            <a:pPr marL="0" indent="0">
              <a:buNone/>
            </a:pPr>
            <a:endParaRPr lang="en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" dirty="0">
                <a:solidFill>
                  <a:schemeClr val="bg1"/>
                </a:solidFill>
              </a:rPr>
              <a:t>Simple models (e.g. linear regression) we can see and understand exactly how the model works.</a:t>
            </a:r>
          </a:p>
          <a:p>
            <a:pPr marL="0" indent="0">
              <a:buNone/>
            </a:pPr>
            <a:r>
              <a:rPr lang="en" dirty="0">
                <a:solidFill>
                  <a:schemeClr val="bg1"/>
                </a:solidFill>
              </a:rPr>
              <a:t>AI models can have billions of parameters, and their working beyond       human comprehension, but same black-box </a:t>
            </a:r>
            <a:r>
              <a:rPr lang="en">
                <a:solidFill>
                  <a:schemeClr val="bg1"/>
                </a:solidFill>
              </a:rPr>
              <a:t>testing principles apply.</a:t>
            </a:r>
            <a:endParaRPr dirty="0">
              <a:solidFill>
                <a:schemeClr val="bg1"/>
              </a:solidFill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8745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571500" indent="-571500" latinLnBrk="0" hangingPunct="0">
              <a:buClr>
                <a:schemeClr val="dk1"/>
              </a:buClr>
              <a:buSzPts val="1100"/>
            </a:pPr>
            <a:r>
              <a:rPr lang="en-US" sz="4400" b="1" dirty="0">
                <a:solidFill>
                  <a:schemeClr val="bg1"/>
                </a:solidFill>
              </a:rPr>
              <a:t>Ethics has to be taught has part of Computer Science Education</a:t>
            </a:r>
            <a:endParaRPr sz="1600" dirty="0">
              <a:solidFill>
                <a:schemeClr val="bg1"/>
              </a:solidFill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5929D1-50EB-D362-05C3-9065608B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71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How To Teach Ethics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546" name="Google Shape;546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571500" indent="-571500" latinLnBrk="0" hangingPunct="0">
              <a:buClr>
                <a:schemeClr val="dk1"/>
              </a:buClr>
              <a:buSzPts val="1100"/>
            </a:pPr>
            <a:r>
              <a:rPr lang="en-US" sz="4267" dirty="0">
                <a:solidFill>
                  <a:srgbClr val="FFFFFF"/>
                </a:solidFill>
              </a:rPr>
              <a:t>Stand-alone required class not effective</a:t>
            </a:r>
          </a:p>
          <a:p>
            <a:pPr marL="1181085" lvl="1" indent="-571500" latinLnBrk="0" hangingPunct="0">
              <a:buClr>
                <a:schemeClr val="dk1"/>
              </a:buClr>
              <a:buSzPts val="1100"/>
            </a:pPr>
            <a:r>
              <a:rPr lang="en-US" sz="3867" dirty="0">
                <a:solidFill>
                  <a:srgbClr val="FFFFFF"/>
                </a:solidFill>
              </a:rPr>
              <a:t>Too little, too late</a:t>
            </a:r>
          </a:p>
          <a:p>
            <a:pPr marL="1181085" lvl="1" indent="-571500" latinLnBrk="0" hangingPunct="0">
              <a:buClr>
                <a:schemeClr val="dk1"/>
              </a:buClr>
              <a:buSzPts val="1100"/>
            </a:pPr>
            <a:r>
              <a:rPr lang="en-US" sz="3867" dirty="0">
                <a:solidFill>
                  <a:srgbClr val="FFFFFF"/>
                </a:solidFill>
              </a:rPr>
              <a:t>Disconnected from “regular” CS</a:t>
            </a:r>
          </a:p>
          <a:p>
            <a:pPr marL="1181085" lvl="1" indent="-571500" latinLnBrk="0" hangingPunct="0">
              <a:buClr>
                <a:schemeClr val="dk1"/>
              </a:buClr>
              <a:buSzPts val="1100"/>
            </a:pPr>
            <a:endParaRPr lang="en-US" sz="3867" dirty="0">
              <a:solidFill>
                <a:srgbClr val="FFFFFF"/>
              </a:solidFill>
            </a:endParaRPr>
          </a:p>
          <a:p>
            <a:pPr marL="571500" indent="-571500" latinLnBrk="0" hangingPunct="0">
              <a:buClr>
                <a:schemeClr val="dk1"/>
              </a:buClr>
              <a:buSzPts val="1100"/>
            </a:pPr>
            <a:r>
              <a:rPr lang="en-US" sz="4267" dirty="0">
                <a:solidFill>
                  <a:srgbClr val="FFFFFF"/>
                </a:solidFill>
              </a:rPr>
              <a:t>Integrating into regular teaching is hard</a:t>
            </a:r>
          </a:p>
          <a:p>
            <a:pPr marL="1181085" lvl="1" indent="-571500" latinLnBrk="0" hangingPunct="0">
              <a:buClr>
                <a:schemeClr val="dk1"/>
              </a:buClr>
              <a:buSzPts val="1100"/>
            </a:pPr>
            <a:r>
              <a:rPr lang="en-US" sz="3867" dirty="0">
                <a:solidFill>
                  <a:srgbClr val="FFFFFF"/>
                </a:solidFill>
              </a:rPr>
              <a:t>Already too much material too cover!!</a:t>
            </a:r>
          </a:p>
          <a:p>
            <a:pPr marL="1181085" lvl="1" indent="-571500" latinLnBrk="0" hangingPunct="0">
              <a:buClr>
                <a:schemeClr val="dk1"/>
              </a:buClr>
              <a:buSzPts val="1100"/>
            </a:pPr>
            <a:r>
              <a:rPr lang="en-US" sz="3867" dirty="0">
                <a:solidFill>
                  <a:srgbClr val="FFFFFF"/>
                </a:solidFill>
              </a:rPr>
              <a:t>Needs support structure</a:t>
            </a:r>
          </a:p>
          <a:p>
            <a:pPr marL="1181085" lvl="1" indent="-571500" latinLnBrk="0" hangingPunct="0">
              <a:buClr>
                <a:schemeClr val="dk1"/>
              </a:buClr>
              <a:buSzPts val="1100"/>
            </a:pPr>
            <a:endParaRPr sz="3867" dirty="0">
              <a:solidFill>
                <a:srgbClr val="FFFFFF"/>
              </a:solidFill>
            </a:endParaRPr>
          </a:p>
          <a:p>
            <a:pPr marL="0" indent="0">
              <a:spcBef>
                <a:spcPts val="1067"/>
              </a:spcBef>
              <a:buClr>
                <a:schemeClr val="dk1"/>
              </a:buClr>
              <a:buSzPts val="1100"/>
              <a:buNone/>
            </a:pPr>
            <a:endParaRPr sz="4267" dirty="0">
              <a:solidFill>
                <a:srgbClr val="C00000"/>
              </a:solidFill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0947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046B4-D7F6-BF0F-BB0B-74EF468D2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Support Structure Needed for Ethics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530D1-FB76-542C-A3AC-648B439D08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8808939-4615-BB2F-34C5-AAB2E3F5BE2C}"/>
              </a:ext>
            </a:extLst>
          </p:cNvPr>
          <p:cNvSpPr/>
          <p:nvPr/>
        </p:nvSpPr>
        <p:spPr>
          <a:xfrm>
            <a:off x="415600" y="2514601"/>
            <a:ext cx="2857500" cy="19431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Knowledge of societal issues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17C9D32-C82E-3B80-53DA-2344A26541EA}"/>
              </a:ext>
            </a:extLst>
          </p:cNvPr>
          <p:cNvSpPr/>
          <p:nvPr/>
        </p:nvSpPr>
        <p:spPr>
          <a:xfrm>
            <a:off x="4667250" y="2514601"/>
            <a:ext cx="2857500" cy="19431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Ethical Reasoning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6EB0091-4DDB-BBD4-DF3C-38CCF61D7EF6}"/>
              </a:ext>
            </a:extLst>
          </p:cNvPr>
          <p:cNvSpPr/>
          <p:nvPr/>
        </p:nvSpPr>
        <p:spPr>
          <a:xfrm>
            <a:off x="8918900" y="2528888"/>
            <a:ext cx="2857500" cy="19431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Action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25E857EA-C3EB-6845-E2E8-3A8A028BC56C}"/>
              </a:ext>
            </a:extLst>
          </p:cNvPr>
          <p:cNvSpPr/>
          <p:nvPr/>
        </p:nvSpPr>
        <p:spPr>
          <a:xfrm>
            <a:off x="3273100" y="3271838"/>
            <a:ext cx="1394150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9BBB1F02-96EE-2671-1373-BDD948F42602}"/>
              </a:ext>
            </a:extLst>
          </p:cNvPr>
          <p:cNvSpPr/>
          <p:nvPr/>
        </p:nvSpPr>
        <p:spPr>
          <a:xfrm>
            <a:off x="7524750" y="3257551"/>
            <a:ext cx="1394150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688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8C342-A1AB-A2BD-7D4B-8C0B04363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“Back Story” for Regular Assignment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03772-C8B4-4B4A-EC53-777B52502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11543038" cy="4555200"/>
          </a:xfrm>
        </p:spPr>
        <p:txBody>
          <a:bodyPr/>
          <a:lstStyle/>
          <a:p>
            <a:r>
              <a:rPr lang="en-US" dirty="0"/>
              <a:t>Programming assignment to add and delete objects from a linked list</a:t>
            </a:r>
          </a:p>
          <a:p>
            <a:r>
              <a:rPr lang="en-US" dirty="0"/>
              <a:t>Student is asked to hire some employees and then fire some employees</a:t>
            </a:r>
          </a:p>
          <a:p>
            <a:r>
              <a:rPr lang="en-US" dirty="0"/>
              <a:t>For each employee, choose and record name and gender</a:t>
            </a:r>
          </a:p>
          <a:p>
            <a:endParaRPr lang="en-US" dirty="0"/>
          </a:p>
          <a:p>
            <a:r>
              <a:rPr lang="en-US" dirty="0"/>
              <a:t>More male employees than female employees</a:t>
            </a:r>
          </a:p>
          <a:p>
            <a:r>
              <a:rPr lang="en-US" dirty="0"/>
              <a:t>Male employees hired earlier and fired later, on average</a:t>
            </a:r>
          </a:p>
          <a:p>
            <a:r>
              <a:rPr lang="en-US" dirty="0"/>
              <a:t>Robust finding in every class year after year</a:t>
            </a:r>
          </a:p>
          <a:p>
            <a:endParaRPr lang="en-US" dirty="0"/>
          </a:p>
          <a:p>
            <a:r>
              <a:rPr lang="en-US" dirty="0"/>
              <a:t>Takes under 10 minutes of lecture time</a:t>
            </a:r>
          </a:p>
          <a:p>
            <a:pPr marL="1523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217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08BED-D73E-BAB7-17A6-22968A702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Science Ethics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52CAC-C019-576F-D2AF-513FFCD809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Please visit:</a:t>
            </a:r>
          </a:p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https://www.edx.org/course/data-science-ethics-michiganx-ds101x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/>
          </a:p>
          <a:p>
            <a:r>
              <a:rPr lang="en-US" dirty="0"/>
              <a:t>Or search “Data Science Ethics” on Coursera or EdX</a:t>
            </a:r>
          </a:p>
          <a:p>
            <a:endParaRPr lang="en-US" dirty="0"/>
          </a:p>
          <a:p>
            <a:r>
              <a:rPr lang="en-US" dirty="0"/>
              <a:t>Earliest course on Ethics of Data Science and AI.  </a:t>
            </a:r>
          </a:p>
        </p:txBody>
      </p:sp>
    </p:spTree>
    <p:extLst>
      <p:ext uri="{BB962C8B-B14F-4D97-AF65-F5344CB8AC3E}">
        <p14:creationId xmlns:p14="http://schemas.microsoft.com/office/powerpoint/2010/main" val="4123194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2"/>
          <p:cNvSpPr txBox="1">
            <a:spLocks noGrp="1"/>
          </p:cNvSpPr>
          <p:nvPr>
            <p:ph type="title"/>
          </p:nvPr>
        </p:nvSpPr>
        <p:spPr>
          <a:xfrm>
            <a:off x="415600" y="384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Professionalism and Ethics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546" name="Google Shape;546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solidFill>
            <a:srgbClr val="0E284B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r>
              <a:rPr lang="en-US" sz="4000" dirty="0">
                <a:solidFill>
                  <a:srgbClr val="FFFFFF"/>
                </a:solidFill>
              </a:rPr>
              <a:t>=&gt; Copying software is bad</a:t>
            </a:r>
          </a:p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r>
              <a:rPr lang="en-US" sz="4000" dirty="0">
                <a:solidFill>
                  <a:srgbClr val="FFFFFF"/>
                </a:solidFill>
              </a:rPr>
              <a:t>=&gt; How patents work</a:t>
            </a:r>
          </a:p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endParaRPr lang="en-US" sz="4000" dirty="0">
              <a:solidFill>
                <a:srgbClr val="FFFFFF"/>
              </a:solidFill>
            </a:endParaRPr>
          </a:p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endParaRPr lang="en-US" sz="4000" dirty="0">
              <a:solidFill>
                <a:srgbClr val="FFFFFF"/>
              </a:solidFill>
            </a:endParaRPr>
          </a:p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r>
              <a:rPr lang="en-US" sz="4000" dirty="0">
                <a:solidFill>
                  <a:srgbClr val="FFFFFF"/>
                </a:solidFill>
              </a:rPr>
              <a:t>### These things matter, but the big issues are elsewhere</a:t>
            </a:r>
          </a:p>
          <a:p>
            <a:pPr marL="571500" indent="-571500" latinLnBrk="0" hangingPunct="0">
              <a:buClr>
                <a:schemeClr val="dk1"/>
              </a:buClr>
              <a:buSzPts val="1100"/>
            </a:pPr>
            <a:endParaRPr sz="4267" dirty="0">
              <a:solidFill>
                <a:srgbClr val="C00000"/>
              </a:solidFill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 err="1">
                <a:solidFill>
                  <a:srgbClr val="FED724"/>
                </a:solidFill>
              </a:rPr>
              <a:t>Therac</a:t>
            </a:r>
            <a:r>
              <a:rPr lang="en" dirty="0">
                <a:solidFill>
                  <a:srgbClr val="FED724"/>
                </a:solidFill>
              </a:rPr>
              <a:t> 25 (1985-1987)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546" name="Google Shape;546;p32"/>
          <p:cNvSpPr txBox="1">
            <a:spLocks noGrp="1"/>
          </p:cNvSpPr>
          <p:nvPr>
            <p:ph type="body" idx="1"/>
          </p:nvPr>
        </p:nvSpPr>
        <p:spPr>
          <a:xfrm>
            <a:off x="6987851" y="1668463"/>
            <a:ext cx="4170688" cy="4555200"/>
          </a:xfrm>
          <a:prstGeom prst="rect">
            <a:avLst/>
          </a:prstGeom>
          <a:solidFill>
            <a:srgbClr val="0E284B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r>
              <a:rPr lang="en-US" sz="4000" dirty="0">
                <a:solidFill>
                  <a:schemeClr val="bg1"/>
                </a:solidFill>
              </a:rPr>
              <a:t>Software bug killed patients with 100x radiation</a:t>
            </a:r>
            <a:endParaRPr sz="4000" dirty="0">
              <a:solidFill>
                <a:schemeClr val="bg1"/>
              </a:solidFill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A11EA-C780-41CB-DC7A-BDF6BD468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14" y="1668463"/>
            <a:ext cx="6035675" cy="44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59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Ariane 5 (1999)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546" name="Google Shape;546;p32"/>
          <p:cNvSpPr txBox="1">
            <a:spLocks noGrp="1"/>
          </p:cNvSpPr>
          <p:nvPr>
            <p:ph type="body" idx="1"/>
          </p:nvPr>
        </p:nvSpPr>
        <p:spPr>
          <a:xfrm>
            <a:off x="6096000" y="1853863"/>
            <a:ext cx="4170688" cy="4555200"/>
          </a:xfrm>
          <a:prstGeom prst="rect">
            <a:avLst/>
          </a:prstGeom>
          <a:solidFill>
            <a:srgbClr val="0E284B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r>
              <a:rPr lang="en-US" sz="4000" dirty="0">
                <a:solidFill>
                  <a:schemeClr val="bg1"/>
                </a:solidFill>
              </a:rPr>
              <a:t>Rocket launch failed at a cost &gt; 2B RMB</a:t>
            </a:r>
            <a:endParaRPr sz="4000" dirty="0">
              <a:solidFill>
                <a:schemeClr val="bg1"/>
              </a:solidFill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C2C92-4A73-1D43-8D6C-BE6F1A91B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0" y="1781175"/>
            <a:ext cx="4627888" cy="462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98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T-Mobile (2020)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546" name="Google Shape;546;p32"/>
          <p:cNvSpPr txBox="1">
            <a:spLocks noGrp="1"/>
          </p:cNvSpPr>
          <p:nvPr>
            <p:ph type="body" idx="1"/>
          </p:nvPr>
        </p:nvSpPr>
        <p:spPr>
          <a:xfrm>
            <a:off x="545775" y="1709433"/>
            <a:ext cx="4170688" cy="4555200"/>
          </a:xfrm>
          <a:prstGeom prst="rect">
            <a:avLst/>
          </a:prstGeom>
          <a:solidFill>
            <a:srgbClr val="0E284B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r>
              <a:rPr lang="en-US" sz="4000" dirty="0">
                <a:solidFill>
                  <a:schemeClr val="bg1"/>
                </a:solidFill>
              </a:rPr>
              <a:t>Many hours of network outage across most of USA for a major cellphone service company</a:t>
            </a:r>
            <a:endParaRPr sz="4000" dirty="0">
              <a:solidFill>
                <a:schemeClr val="bg1"/>
              </a:solidFill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6BE7A-8FC5-78A1-7262-3E0D995BC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162" y="29024"/>
            <a:ext cx="5343525" cy="671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30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Have to Make Code Free of Bugs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546" name="Google Shape;546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571500" indent="-571500">
              <a:spcBef>
                <a:spcPts val="1067"/>
              </a:spcBef>
              <a:buClr>
                <a:schemeClr val="dk1"/>
              </a:buClr>
              <a:buSzPts val="1100"/>
            </a:pPr>
            <a:r>
              <a:rPr lang="en-US" sz="4000" dirty="0">
                <a:solidFill>
                  <a:schemeClr val="bg1"/>
                </a:solidFill>
              </a:rPr>
              <a:t>Obviously, and this is a very important issue.</a:t>
            </a:r>
          </a:p>
          <a:p>
            <a:pPr marL="571500" indent="-571500">
              <a:spcBef>
                <a:spcPts val="1067"/>
              </a:spcBef>
              <a:buClr>
                <a:schemeClr val="dk1"/>
              </a:buClr>
              <a:buSzPts val="1100"/>
            </a:pPr>
            <a:r>
              <a:rPr lang="en-US" sz="4000" dirty="0">
                <a:solidFill>
                  <a:schemeClr val="bg1"/>
                </a:solidFill>
              </a:rPr>
              <a:t>We teach:</a:t>
            </a:r>
          </a:p>
          <a:p>
            <a:pPr marL="1181085" lvl="1" indent="-571500">
              <a:spcBef>
                <a:spcPts val="1067"/>
              </a:spcBef>
              <a:buClr>
                <a:schemeClr val="dk1"/>
              </a:buClr>
              <a:buSzPts val="1100"/>
            </a:pPr>
            <a:r>
              <a:rPr lang="en-US" sz="4000" dirty="0">
                <a:solidFill>
                  <a:schemeClr val="bg1"/>
                </a:solidFill>
              </a:rPr>
              <a:t>better debugging</a:t>
            </a:r>
          </a:p>
          <a:p>
            <a:pPr marL="1181085" lvl="1" indent="-571500">
              <a:spcBef>
                <a:spcPts val="1067"/>
              </a:spcBef>
              <a:buClr>
                <a:schemeClr val="dk1"/>
              </a:buClr>
              <a:buSzPts val="1100"/>
            </a:pPr>
            <a:r>
              <a:rPr lang="en-US" sz="4000" dirty="0">
                <a:solidFill>
                  <a:schemeClr val="bg1"/>
                </a:solidFill>
              </a:rPr>
              <a:t>principles of software engineering</a:t>
            </a:r>
          </a:p>
          <a:p>
            <a:pPr marL="1181085" lvl="1" indent="-571500">
              <a:spcBef>
                <a:spcPts val="1067"/>
              </a:spcBef>
              <a:buClr>
                <a:schemeClr val="dk1"/>
              </a:buClr>
              <a:buSzPts val="1100"/>
            </a:pPr>
            <a:r>
              <a:rPr lang="en-US" sz="4000" dirty="0">
                <a:solidFill>
                  <a:schemeClr val="bg1"/>
                </a:solidFill>
              </a:rPr>
              <a:t>…</a:t>
            </a:r>
          </a:p>
          <a:p>
            <a:pPr marL="571500" indent="-571500">
              <a:spcBef>
                <a:spcPts val="1067"/>
              </a:spcBef>
              <a:buClr>
                <a:schemeClr val="dk1"/>
              </a:buClr>
              <a:buSzPts val="1100"/>
            </a:pPr>
            <a:r>
              <a:rPr lang="en-US" sz="4400" dirty="0">
                <a:solidFill>
                  <a:schemeClr val="bg1"/>
                </a:solidFill>
              </a:rPr>
              <a:t>Not an issue of ethics</a:t>
            </a:r>
            <a:endParaRPr sz="4400" dirty="0">
              <a:solidFill>
                <a:schemeClr val="bg1"/>
              </a:solidFill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2565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B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FED724"/>
                </a:solidFill>
              </a:rPr>
              <a:t>Data and AI Change the Picture</a:t>
            </a:r>
            <a:endParaRPr dirty="0">
              <a:solidFill>
                <a:srgbClr val="FED724"/>
              </a:solidFill>
            </a:endParaRPr>
          </a:p>
        </p:txBody>
      </p:sp>
      <p:sp>
        <p:nvSpPr>
          <p:cNvPr id="546" name="Google Shape;546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r>
              <a:rPr lang="en-US" sz="4267" dirty="0">
                <a:solidFill>
                  <a:srgbClr val="FFFFFF"/>
                </a:solidFill>
              </a:rPr>
              <a:t>Huge potential impacts in all areas of life</a:t>
            </a:r>
          </a:p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endParaRPr lang="en-US" sz="4267" dirty="0">
              <a:solidFill>
                <a:srgbClr val="FFFFFF"/>
              </a:solidFill>
            </a:endParaRPr>
          </a:p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r>
              <a:rPr lang="en-US" sz="4267" dirty="0">
                <a:solidFill>
                  <a:srgbClr val="FFFFFF"/>
                </a:solidFill>
              </a:rPr>
              <a:t>Many ways things could go wrong, even when the system works as designed.</a:t>
            </a:r>
          </a:p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endParaRPr lang="en-US" sz="4267" dirty="0">
              <a:solidFill>
                <a:srgbClr val="FFFFFF"/>
              </a:solidFill>
            </a:endParaRPr>
          </a:p>
          <a:p>
            <a:pPr marL="0" indent="0" latinLnBrk="0" hangingPunct="0">
              <a:buClr>
                <a:schemeClr val="dk1"/>
              </a:buClr>
              <a:buSzPts val="1100"/>
              <a:buNone/>
            </a:pPr>
            <a:r>
              <a:rPr lang="en-US" sz="4267" dirty="0">
                <a:solidFill>
                  <a:srgbClr val="FFFFFF"/>
                </a:solidFill>
              </a:rPr>
              <a:t>(I will not discuss privacy loss due to data stolen from </a:t>
            </a:r>
            <a:r>
              <a:rPr lang="en-US" sz="4267">
                <a:solidFill>
                  <a:srgbClr val="FFFFFF"/>
                </a:solidFill>
              </a:rPr>
              <a:t>hacked systems)</a:t>
            </a:r>
            <a:endParaRPr sz="4267" dirty="0">
              <a:solidFill>
                <a:srgbClr val="FFFFFF"/>
              </a:solidFill>
            </a:endParaRPr>
          </a:p>
          <a:p>
            <a:pPr marL="0" indent="0">
              <a:spcBef>
                <a:spcPts val="1067"/>
              </a:spcBef>
              <a:buClr>
                <a:schemeClr val="dk1"/>
              </a:buClr>
              <a:buSzPts val="1100"/>
              <a:buNone/>
            </a:pPr>
            <a:endParaRPr sz="4267" dirty="0">
              <a:solidFill>
                <a:srgbClr val="C00000"/>
              </a:solidFill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4556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22_Microbiome-summary_Kai Guo-2019-4-6" id="{B678B224-7035-D447-BFFF-C0D4F782629E}" vid="{9717C436-E573-8844-ABA1-3DE3A39888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主题</Template>
  <TotalTime>50878</TotalTime>
  <Words>1380</Words>
  <Application>Microsoft Macintosh PowerPoint</Application>
  <PresentationFormat>Widescreen</PresentationFormat>
  <Paragraphs>255</Paragraphs>
  <Slides>36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Avenir Book</vt:lpstr>
      <vt:lpstr>Calibri</vt:lpstr>
      <vt:lpstr>Cambria</vt:lpstr>
      <vt:lpstr>Fira Sans</vt:lpstr>
      <vt:lpstr>Franklin Gothic Book</vt:lpstr>
      <vt:lpstr>Georgia</vt:lpstr>
      <vt:lpstr>Lora</vt:lpstr>
      <vt:lpstr>Poppins Light</vt:lpstr>
      <vt:lpstr>Proxima Nova</vt:lpstr>
      <vt:lpstr>Verdana</vt:lpstr>
      <vt:lpstr>Office 主题</vt:lpstr>
      <vt:lpstr>CS Ethics in the Age of AI  H V Jagadish Michigan Institute for Data &amp; AI in Society University of  Michigan</vt:lpstr>
      <vt:lpstr>What to teach CS Students?</vt:lpstr>
      <vt:lpstr>CSAB/ABET</vt:lpstr>
      <vt:lpstr>Professionalism and Ethics</vt:lpstr>
      <vt:lpstr>Therac 25 (1985-1987)</vt:lpstr>
      <vt:lpstr>Ariane 5 (1999)</vt:lpstr>
      <vt:lpstr>T-Mobile (2020)</vt:lpstr>
      <vt:lpstr>Have to Make Code Free of Bugs</vt:lpstr>
      <vt:lpstr>Data and AI Change the Picture</vt:lpstr>
      <vt:lpstr>Decision-making algorithms in everyday life</vt:lpstr>
      <vt:lpstr>PowerPoint Presentation</vt:lpstr>
      <vt:lpstr>PowerPoint Presentation</vt:lpstr>
      <vt:lpstr>Concerns about algorithmic fairness </vt:lpstr>
      <vt:lpstr>What is in the Training Data</vt:lpstr>
      <vt:lpstr>Facebook Thinks Some Native American Names Are Inauthentic </vt:lpstr>
      <vt:lpstr>Equity</vt:lpstr>
      <vt:lpstr>PowerPoint Presentation</vt:lpstr>
      <vt:lpstr>Equity  Example</vt:lpstr>
      <vt:lpstr>Insufficient data coverage</vt:lpstr>
      <vt:lpstr>Ranking in everyday life</vt:lpstr>
      <vt:lpstr>Which minority groups?</vt:lpstr>
      <vt:lpstr>Facets of Data Equity</vt:lpstr>
      <vt:lpstr>Facets of Data Equity</vt:lpstr>
      <vt:lpstr>Facets of Data Equity</vt:lpstr>
      <vt:lpstr>Rights of a Data Subject</vt:lpstr>
      <vt:lpstr>Access is needed for recourse</vt:lpstr>
      <vt:lpstr>But Access is not Enough</vt:lpstr>
      <vt:lpstr>Data Ownership</vt:lpstr>
      <vt:lpstr>Cambridge Analytica App</vt:lpstr>
      <vt:lpstr>What do we measure?</vt:lpstr>
      <vt:lpstr>AI works with a Model of the World</vt:lpstr>
      <vt:lpstr>PowerPoint Presentation</vt:lpstr>
      <vt:lpstr>How To Teach Ethics</vt:lpstr>
      <vt:lpstr>The Support Structure Needed for Ethics</vt:lpstr>
      <vt:lpstr>“Back Story” for Regular Assignment</vt:lpstr>
      <vt:lpstr>Data Science Ethics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ALS corrected merged  summary</dc:title>
  <dc:creator>Kai Guo</dc:creator>
  <cp:lastModifiedBy>Jagadish</cp:lastModifiedBy>
  <cp:revision>349</cp:revision>
  <dcterms:created xsi:type="dcterms:W3CDTF">2020-08-26T20:09:18Z</dcterms:created>
  <dcterms:modified xsi:type="dcterms:W3CDTF">2025-04-10T04:00:58Z</dcterms:modified>
</cp:coreProperties>
</file>